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10160000" cy="7620000"/>
  <p:notesSz cx="10160000" cy="7620000"/>
  <p:defaultTextStyle>
    <a:defPPr>
      <a:defRPr lang="en-US"/>
    </a:defPPr>
    <a:lvl1pPr marL="0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95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91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86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82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77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73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68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63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1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0159999" cy="57060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728720"/>
            <a:ext cx="8974667" cy="1859280"/>
          </a:xfrm>
        </p:spPr>
        <p:txBody>
          <a:bodyPr vert="horz" lIns="101599" tIns="0" rIns="50799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5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032000"/>
            <a:ext cx="8974667" cy="1666240"/>
          </a:xfrm>
        </p:spPr>
        <p:txBody>
          <a:bodyPr lIns="132079" tIns="0" rIns="50799" bIns="0" anchor="b"/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507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59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3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1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399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47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55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63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698149"/>
            <a:ext cx="10160000" cy="508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7332133" y="0"/>
            <a:ext cx="50800" cy="7620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7386320" y="0"/>
            <a:ext cx="2794001" cy="7620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35333" y="305156"/>
            <a:ext cx="2116667" cy="6501694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38667"/>
            <a:ext cx="6688667" cy="650169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997" y="7086066"/>
            <a:ext cx="4262671" cy="405694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72720"/>
            <a:ext cx="9144000" cy="139192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0160000" cy="2891689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891689"/>
            <a:ext cx="10160000" cy="508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20" y="132080"/>
            <a:ext cx="8903547" cy="1818640"/>
          </a:xfrm>
        </p:spPr>
        <p:txBody>
          <a:bodyPr vert="horz" lIns="101599" tIns="0" rIns="101599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52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2032000"/>
            <a:ext cx="8913707" cy="762000"/>
          </a:xfrm>
        </p:spPr>
        <p:txBody>
          <a:bodyPr lIns="162558" tIns="0" rIns="50799" bIns="0" anchor="t"/>
          <a:lstStyle>
            <a:lvl1pPr marL="0" indent="0">
              <a:buNone/>
              <a:defRPr sz="2200">
                <a:solidFill>
                  <a:srgbClr val="FFFFFF"/>
                </a:solidFill>
              </a:defRPr>
            </a:lvl1pPr>
            <a:lvl2pPr marL="50799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599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39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19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399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4797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559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639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71040"/>
            <a:ext cx="4487333" cy="5137573"/>
          </a:xfrm>
        </p:spPr>
        <p:txBody>
          <a:bodyPr lIns="101599"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71040"/>
            <a:ext cx="4487333" cy="5137573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87764"/>
            <a:ext cx="4489098" cy="794839"/>
          </a:xfrm>
        </p:spPr>
        <p:txBody>
          <a:bodyPr lIns="162558" anchor="ctr"/>
          <a:lstStyle>
            <a:lvl1pPr marL="0" indent="0">
              <a:buNone/>
              <a:defRPr sz="2600" b="1" cap="all" baseline="0"/>
            </a:lvl1pPr>
            <a:lvl2pPr marL="507995" indent="0">
              <a:buNone/>
              <a:defRPr sz="2200" b="1"/>
            </a:lvl2pPr>
            <a:lvl3pPr marL="1015990" indent="0">
              <a:buNone/>
              <a:defRPr sz="2000" b="1"/>
            </a:lvl3pPr>
            <a:lvl4pPr marL="1523985" indent="0">
              <a:buNone/>
              <a:defRPr sz="1800" b="1"/>
            </a:lvl4pPr>
            <a:lvl5pPr marL="2031980" indent="0">
              <a:buNone/>
              <a:defRPr sz="1800" b="1"/>
            </a:lvl5pPr>
            <a:lvl6pPr marL="2539975" indent="0">
              <a:buNone/>
              <a:defRPr sz="1800" b="1"/>
            </a:lvl6pPr>
            <a:lvl7pPr marL="3047970" indent="0">
              <a:buNone/>
              <a:defRPr sz="1800" b="1"/>
            </a:lvl7pPr>
            <a:lvl8pPr marL="3555964" indent="0">
              <a:buNone/>
              <a:defRPr sz="1800" b="1"/>
            </a:lvl8pPr>
            <a:lvl9pPr marL="4063959" indent="0">
              <a:buNone/>
              <a:defRPr sz="18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721680"/>
            <a:ext cx="4489098" cy="4390320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0" y="1887764"/>
            <a:ext cx="4490861" cy="794839"/>
          </a:xfrm>
        </p:spPr>
        <p:txBody>
          <a:bodyPr lIns="162558" anchor="ctr"/>
          <a:lstStyle>
            <a:lvl1pPr marL="0" indent="0">
              <a:buNone/>
              <a:defRPr sz="2600" b="1" cap="all" baseline="0"/>
            </a:lvl1pPr>
            <a:lvl2pPr marL="507995" indent="0">
              <a:buNone/>
              <a:defRPr sz="2200" b="1"/>
            </a:lvl2pPr>
            <a:lvl3pPr marL="1015990" indent="0">
              <a:buNone/>
              <a:defRPr sz="2000" b="1"/>
            </a:lvl3pPr>
            <a:lvl4pPr marL="1523985" indent="0">
              <a:buNone/>
              <a:defRPr sz="1800" b="1"/>
            </a:lvl4pPr>
            <a:lvl5pPr marL="2031980" indent="0">
              <a:buNone/>
              <a:defRPr sz="1800" b="1"/>
            </a:lvl5pPr>
            <a:lvl6pPr marL="2539975" indent="0">
              <a:buNone/>
              <a:defRPr sz="1800" b="1"/>
            </a:lvl6pPr>
            <a:lvl7pPr marL="3047970" indent="0">
              <a:buNone/>
              <a:defRPr sz="1800" b="1"/>
            </a:lvl7pPr>
            <a:lvl8pPr marL="3555964" indent="0">
              <a:buNone/>
              <a:defRPr sz="1800" b="1"/>
            </a:lvl8pPr>
            <a:lvl9pPr marL="4063959" indent="0">
              <a:buNone/>
              <a:defRPr sz="18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0" y="2721680"/>
            <a:ext cx="4490861" cy="4390320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487" y="169333"/>
            <a:ext cx="2804160" cy="1087120"/>
          </a:xfrm>
        </p:spPr>
        <p:txBody>
          <a:bodyPr vert="horz" lIns="81279" rIns="50799" bIns="0" rtlCol="0" anchor="b">
            <a:normAutofit/>
            <a:sp3d prstMaterial="matte"/>
          </a:bodyPr>
          <a:lstStyle>
            <a:lvl1pPr algn="l">
              <a:defRPr sz="22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4864" y="1936815"/>
            <a:ext cx="6578490" cy="50654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6487" y="1922242"/>
            <a:ext cx="2743200" cy="5080000"/>
          </a:xfrm>
        </p:spPr>
        <p:txBody>
          <a:bodyPr/>
          <a:lstStyle>
            <a:lvl1pPr marL="0" indent="0">
              <a:buNone/>
              <a:defRPr sz="1600"/>
            </a:lvl1pPr>
            <a:lvl2pPr marL="507995" indent="0">
              <a:buNone/>
              <a:defRPr sz="1300"/>
            </a:lvl2pPr>
            <a:lvl3pPr marL="1015990" indent="0">
              <a:buNone/>
              <a:defRPr sz="1100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Rectangle 11"/>
          <p:cNvSpPr/>
          <p:nvPr/>
        </p:nvSpPr>
        <p:spPr bwMode="invGray">
          <a:xfrm>
            <a:off x="3173041" y="0"/>
            <a:ext cx="50800" cy="161544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3173041" y="0"/>
            <a:ext cx="50800" cy="161544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" y="172720"/>
            <a:ext cx="2805722" cy="1087120"/>
          </a:xfrm>
        </p:spPr>
        <p:txBody>
          <a:bodyPr lIns="81279" bIns="0" anchor="b">
            <a:sp3d prstMaterial="matte"/>
          </a:bodyPr>
          <a:lstStyle>
            <a:lvl1pPr algn="l">
              <a:defRPr sz="22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26451" y="1649787"/>
            <a:ext cx="6941552" cy="5970213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600"/>
            </a:lvl1pPr>
            <a:lvl2pPr marL="507995" indent="0">
              <a:buNone/>
              <a:defRPr sz="3100"/>
            </a:lvl2pPr>
            <a:lvl3pPr marL="1015990" indent="0">
              <a:buNone/>
              <a:defRPr sz="2700"/>
            </a:lvl3pPr>
            <a:lvl4pPr marL="1523985" indent="0">
              <a:buNone/>
              <a:defRPr sz="2200"/>
            </a:lvl4pPr>
            <a:lvl5pPr marL="2031980" indent="0">
              <a:buNone/>
              <a:defRPr sz="2200"/>
            </a:lvl5pPr>
            <a:lvl6pPr marL="2539975" indent="0">
              <a:buNone/>
              <a:defRPr sz="2200"/>
            </a:lvl6pPr>
            <a:lvl7pPr marL="3047970" indent="0">
              <a:buNone/>
              <a:defRPr sz="2200"/>
            </a:lvl7pPr>
            <a:lvl8pPr marL="3555964" indent="0">
              <a:buNone/>
              <a:defRPr sz="2200"/>
            </a:lvl8pPr>
            <a:lvl9pPr marL="4063959" indent="0">
              <a:buNone/>
              <a:defRPr sz="22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" y="1920240"/>
            <a:ext cx="2743200" cy="5080000"/>
          </a:xfrm>
        </p:spPr>
        <p:txBody>
          <a:bodyPr/>
          <a:lstStyle>
            <a:lvl1pPr marL="0" indent="0">
              <a:buNone/>
              <a:defRPr sz="1600"/>
            </a:lvl1pPr>
            <a:lvl2pPr marL="507995" indent="0">
              <a:buNone/>
              <a:defRPr sz="1300"/>
            </a:lvl2pPr>
            <a:lvl3pPr marL="1015990" indent="0">
              <a:buNone/>
              <a:defRPr sz="1100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82880" y="1300480"/>
            <a:ext cx="2804160" cy="22352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173041" y="0"/>
            <a:ext cx="50800" cy="7620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3173041" y="0"/>
            <a:ext cx="50800" cy="7620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73120" y="1300480"/>
            <a:ext cx="5770880" cy="223520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265920" y="1300480"/>
            <a:ext cx="815404" cy="223520"/>
          </a:xfrm>
        </p:spPr>
        <p:txBody>
          <a:bodyPr/>
          <a:lstStyle/>
          <a:p>
            <a:fld id="{B6F15528-21DE-4FAA-801E-634DDDAF4B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595439"/>
            <a:ext cx="10160000" cy="508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1" y="0"/>
            <a:ext cx="10159999" cy="1593037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169333"/>
            <a:ext cx="9144000" cy="1390069"/>
          </a:xfrm>
          <a:prstGeom prst="rect">
            <a:avLst/>
          </a:prstGeom>
        </p:spPr>
        <p:txBody>
          <a:bodyPr vert="horz" lIns="101599" tIns="50799" rIns="50799" bIns="50799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72435"/>
            <a:ext cx="9144000" cy="5139566"/>
          </a:xfrm>
          <a:prstGeom prst="rect">
            <a:avLst/>
          </a:prstGeom>
        </p:spPr>
        <p:txBody>
          <a:bodyPr vert="horz" lIns="60959" tIns="101599" rIns="101599" bIns="50799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0" y="7196666"/>
            <a:ext cx="2370667" cy="304800"/>
          </a:xfrm>
          <a:prstGeom prst="rect">
            <a:avLst/>
          </a:prstGeom>
        </p:spPr>
        <p:txBody>
          <a:bodyPr vert="horz" lIns="121919" tIns="50799" rIns="50799" bIns="0" rtlCol="0" anchor="b"/>
          <a:lstStyle>
            <a:lvl1pPr algn="l" eaLnBrk="1" latinLnBrk="0" hangingPunct="1">
              <a:defRPr kumimoji="0" sz="13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996" y="7196666"/>
            <a:ext cx="6119688" cy="304800"/>
          </a:xfrm>
          <a:prstGeom prst="rect">
            <a:avLst/>
          </a:prstGeom>
        </p:spPr>
        <p:txBody>
          <a:bodyPr vert="horz" lIns="50799" tIns="50799" rIns="50799" bIns="0" rtlCol="0" anchor="b"/>
          <a:lstStyle>
            <a:lvl1pPr algn="l" eaLnBrk="1" latinLnBrk="0" hangingPunct="1">
              <a:defRPr kumimoji="0" sz="13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15996" y="7196666"/>
            <a:ext cx="815404" cy="304800"/>
          </a:xfrm>
          <a:prstGeom prst="rect">
            <a:avLst/>
          </a:prstGeom>
        </p:spPr>
        <p:txBody>
          <a:bodyPr vert="horz" lIns="101599" tIns="50799" rIns="101599" bIns="0" rtlCol="0" anchor="b"/>
          <a:lstStyle>
            <a:lvl1pPr algn="r" eaLnBrk="1" latinLnBrk="0" hangingPunct="1">
              <a:defRPr kumimoji="0" sz="13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87675" indent="-355596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12792" indent="-304797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107429" indent="-253997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351266" indent="-203198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584944" indent="-203198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2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808462" indent="-203198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2031980" indent="-203198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255497" indent="-203198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479015" indent="-203198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10030" y="1828801"/>
            <a:ext cx="7140576" cy="62606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en-GB" sz="5400" dirty="0" smtClean="0"/>
              <a:t>Summary </a:t>
            </a:r>
            <a:r>
              <a:rPr lang="en-GB" sz="5400" dirty="0" smtClean="0"/>
              <a:t>Writing</a:t>
            </a:r>
            <a:br>
              <a:rPr lang="en-GB" sz="5400" dirty="0" smtClean="0"/>
            </a:br>
            <a:r>
              <a:rPr lang="en-GB" sz="5400" dirty="0" smtClean="0"/>
              <a:t>  </a:t>
            </a:r>
            <a:r>
              <a:rPr lang="en-GB" sz="5400" spc="-5" dirty="0" smtClean="0">
                <a:cs typeface="Calibri"/>
              </a:rPr>
              <a:t>By</a:t>
            </a:r>
            <a:r>
              <a:rPr lang="en-GB" sz="4400" spc="-5" dirty="0" smtClean="0">
                <a:cs typeface="Calibri"/>
              </a:rPr>
              <a:t/>
            </a:r>
            <a:br>
              <a:rPr lang="en-GB" sz="4400" spc="-5" dirty="0" smtClean="0">
                <a:cs typeface="Calibri"/>
              </a:rPr>
            </a:br>
            <a:r>
              <a:rPr lang="en-GB" sz="6000" spc="-5" dirty="0" smtClean="0">
                <a:cs typeface="Calibri"/>
              </a:rPr>
              <a:t>Tanveer Ahmed</a:t>
            </a:r>
            <a:br>
              <a:rPr lang="en-GB" sz="6000" spc="-5" dirty="0" smtClean="0">
                <a:cs typeface="Calibri"/>
              </a:rPr>
            </a:br>
            <a:r>
              <a:rPr lang="en-GB" sz="5400" spc="-5" dirty="0" smtClean="0">
                <a:cs typeface="Calibri"/>
              </a:rPr>
              <a:t>Visiting Lecturer</a:t>
            </a:r>
            <a:r>
              <a:rPr lang="en-GB" sz="6000" spc="-5" dirty="0" smtClean="0">
                <a:cs typeface="Calibri"/>
              </a:rPr>
              <a:t/>
            </a:r>
            <a:br>
              <a:rPr lang="en-GB" sz="6000" spc="-5" dirty="0" smtClean="0">
                <a:cs typeface="Calibri"/>
              </a:rPr>
            </a:br>
            <a:r>
              <a:rPr lang="en-GB" sz="4400" spc="-5" dirty="0" smtClean="0">
                <a:cs typeface="Calibri"/>
              </a:rPr>
              <a:t>The Islamia University of Bahawalpur</a:t>
            </a:r>
            <a:r>
              <a:rPr lang="en-GB" sz="4400" dirty="0" smtClean="0"/>
              <a:t/>
            </a:r>
            <a:br>
              <a:rPr lang="en-GB" sz="4400" dirty="0" smtClean="0"/>
            </a:br>
            <a:endParaRPr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61084" y="1768992"/>
            <a:ext cx="7975600" cy="493660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indent="85089" algn="ctr">
              <a:spcBef>
                <a:spcPts val="96"/>
              </a:spcBef>
            </a:pPr>
            <a:r>
              <a:rPr sz="6400" spc="-6" dirty="0">
                <a:solidFill>
                  <a:schemeClr val="tx1"/>
                </a:solidFill>
              </a:rPr>
              <a:t>Summaries should be  </a:t>
            </a:r>
            <a:r>
              <a:rPr sz="6400" spc="-10" dirty="0">
                <a:solidFill>
                  <a:schemeClr val="tx1"/>
                </a:solidFill>
              </a:rPr>
              <a:t>between 10 </a:t>
            </a:r>
            <a:r>
              <a:rPr sz="6400" spc="-6" dirty="0">
                <a:solidFill>
                  <a:schemeClr val="tx1"/>
                </a:solidFill>
              </a:rPr>
              <a:t>to </a:t>
            </a:r>
            <a:r>
              <a:rPr sz="6400" spc="-16" dirty="0">
                <a:solidFill>
                  <a:schemeClr val="tx1"/>
                </a:solidFill>
              </a:rPr>
              <a:t>25  </a:t>
            </a:r>
            <a:r>
              <a:rPr sz="6400" spc="-10" dirty="0">
                <a:solidFill>
                  <a:schemeClr val="tx1"/>
                </a:solidFill>
              </a:rPr>
              <a:t>percent </a:t>
            </a:r>
            <a:r>
              <a:rPr sz="6400" spc="-6" dirty="0">
                <a:solidFill>
                  <a:schemeClr val="tx1"/>
                </a:solidFill>
              </a:rPr>
              <a:t>of the original  text’s </a:t>
            </a:r>
            <a:r>
              <a:rPr sz="6400" spc="-10" dirty="0">
                <a:solidFill>
                  <a:schemeClr val="tx1"/>
                </a:solidFill>
              </a:rPr>
              <a:t>length (1  percent </a:t>
            </a:r>
            <a:r>
              <a:rPr sz="6400" spc="-6" dirty="0">
                <a:solidFill>
                  <a:schemeClr val="tx1"/>
                </a:solidFill>
              </a:rPr>
              <a:t>for</a:t>
            </a:r>
            <a:r>
              <a:rPr sz="6400" spc="16" dirty="0">
                <a:solidFill>
                  <a:schemeClr val="tx1"/>
                </a:solidFill>
              </a:rPr>
              <a:t> </a:t>
            </a:r>
            <a:r>
              <a:rPr sz="6400" spc="-6" dirty="0">
                <a:solidFill>
                  <a:schemeClr val="tx1"/>
                </a:solidFill>
              </a:rPr>
              <a:t>novels).</a:t>
            </a:r>
            <a:endParaRPr sz="64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8225" y="133554"/>
            <a:ext cx="7882890" cy="69063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6515" marR="45720" indent="-3176" algn="ctr">
              <a:spcBef>
                <a:spcPts val="96"/>
              </a:spcBef>
              <a:tabLst>
                <a:tab pos="6699183" algn="l"/>
              </a:tabLst>
            </a:pPr>
            <a:r>
              <a:rPr sz="6400" dirty="0">
                <a:latin typeface="Arial"/>
                <a:cs typeface="Arial"/>
              </a:rPr>
              <a:t>If </a:t>
            </a:r>
            <a:r>
              <a:rPr sz="6400" spc="-6" dirty="0">
                <a:latin typeface="Arial"/>
                <a:cs typeface="Arial"/>
              </a:rPr>
              <a:t>the summary is  more</a:t>
            </a:r>
            <a:r>
              <a:rPr sz="6400" spc="6" dirty="0">
                <a:latin typeface="Arial"/>
                <a:cs typeface="Arial"/>
              </a:rPr>
              <a:t> </a:t>
            </a:r>
            <a:r>
              <a:rPr sz="6400" spc="-6" dirty="0">
                <a:latin typeface="Arial"/>
                <a:cs typeface="Arial"/>
              </a:rPr>
              <a:t>than</a:t>
            </a:r>
            <a:r>
              <a:rPr sz="6400" spc="10" dirty="0">
                <a:latin typeface="Arial"/>
                <a:cs typeface="Arial"/>
              </a:rPr>
              <a:t> </a:t>
            </a:r>
            <a:r>
              <a:rPr sz="6400" spc="-10" dirty="0">
                <a:latin typeface="Arial"/>
                <a:cs typeface="Arial"/>
              </a:rPr>
              <a:t>25</a:t>
            </a:r>
            <a:r>
              <a:rPr sz="6400" spc="-6" dirty="0">
                <a:latin typeface="Arial"/>
                <a:cs typeface="Arial"/>
              </a:rPr>
              <a:t>%</a:t>
            </a:r>
            <a:r>
              <a:rPr sz="6400" spc="10" dirty="0">
                <a:latin typeface="Arial"/>
                <a:cs typeface="Arial"/>
              </a:rPr>
              <a:t> </a:t>
            </a:r>
            <a:r>
              <a:rPr sz="6400" spc="-6" dirty="0">
                <a:latin typeface="Arial"/>
                <a:cs typeface="Arial"/>
              </a:rPr>
              <a:t>of</a:t>
            </a:r>
            <a:r>
              <a:rPr sz="6400" dirty="0">
                <a:latin typeface="Arial"/>
                <a:cs typeface="Arial"/>
              </a:rPr>
              <a:t>	</a:t>
            </a:r>
            <a:r>
              <a:rPr sz="6400" spc="-6" dirty="0">
                <a:latin typeface="Arial"/>
                <a:cs typeface="Arial"/>
              </a:rPr>
              <a:t>the  </a:t>
            </a:r>
            <a:r>
              <a:rPr sz="6400" spc="-10" dirty="0">
                <a:latin typeface="Arial"/>
                <a:cs typeface="Arial"/>
              </a:rPr>
              <a:t>original</a:t>
            </a:r>
            <a:r>
              <a:rPr sz="6400" spc="26" dirty="0">
                <a:latin typeface="Arial"/>
                <a:cs typeface="Arial"/>
              </a:rPr>
              <a:t> </a:t>
            </a:r>
            <a:r>
              <a:rPr sz="6400" spc="-6" dirty="0">
                <a:latin typeface="Arial"/>
                <a:cs typeface="Arial"/>
              </a:rPr>
              <a:t>text’s</a:t>
            </a:r>
            <a:endParaRPr sz="6400">
              <a:latin typeface="Arial"/>
              <a:cs typeface="Arial"/>
            </a:endParaRPr>
          </a:p>
          <a:p>
            <a:pPr marL="12700" marR="5080" indent="1270" algn="ctr">
              <a:tabLst>
                <a:tab pos="2451075" algn="l"/>
              </a:tabLst>
            </a:pPr>
            <a:r>
              <a:rPr sz="6400" spc="-6" dirty="0">
                <a:latin typeface="Arial"/>
                <a:cs typeface="Arial"/>
              </a:rPr>
              <a:t>length, you need to  delete	more </a:t>
            </a:r>
            <a:r>
              <a:rPr sz="6400" spc="-10" dirty="0">
                <a:latin typeface="Arial"/>
                <a:cs typeface="Arial"/>
              </a:rPr>
              <a:t>details  </a:t>
            </a:r>
            <a:r>
              <a:rPr sz="6400" spc="-6" dirty="0">
                <a:latin typeface="Arial"/>
                <a:cs typeface="Arial"/>
              </a:rPr>
              <a:t>and keep only the  important</a:t>
            </a:r>
            <a:r>
              <a:rPr sz="6400" spc="-40" dirty="0">
                <a:latin typeface="Arial"/>
                <a:cs typeface="Arial"/>
              </a:rPr>
              <a:t> </a:t>
            </a:r>
            <a:r>
              <a:rPr sz="6400" spc="-6" dirty="0">
                <a:latin typeface="Arial"/>
                <a:cs typeface="Arial"/>
              </a:rPr>
              <a:t>information.</a:t>
            </a:r>
            <a:endParaRPr sz="6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82611" y="5950458"/>
            <a:ext cx="1579246" cy="0"/>
          </a:xfrm>
          <a:custGeom>
            <a:avLst/>
            <a:gdLst/>
            <a:ahLst/>
            <a:cxnLst/>
            <a:rect l="l" t="t" r="r" b="b"/>
            <a:pathLst>
              <a:path w="1579245">
                <a:moveTo>
                  <a:pt x="0" y="0"/>
                </a:moveTo>
                <a:lnTo>
                  <a:pt x="1578863" y="0"/>
                </a:lnTo>
              </a:path>
            </a:pathLst>
          </a:custGeom>
          <a:ln w="5943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26664" y="6925817"/>
            <a:ext cx="3881754" cy="0"/>
          </a:xfrm>
          <a:custGeom>
            <a:avLst/>
            <a:gdLst/>
            <a:ahLst/>
            <a:cxnLst/>
            <a:rect l="l" t="t" r="r" b="b"/>
            <a:pathLst>
              <a:path w="3881754">
                <a:moveTo>
                  <a:pt x="0" y="0"/>
                </a:moveTo>
                <a:lnTo>
                  <a:pt x="3881628" y="0"/>
                </a:lnTo>
              </a:path>
            </a:pathLst>
          </a:custGeom>
          <a:ln w="5943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385062" y="133553"/>
            <a:ext cx="7392034" cy="69063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algn="ctr">
              <a:spcBef>
                <a:spcPts val="96"/>
              </a:spcBef>
              <a:tabLst>
                <a:tab pos="2044044" algn="l"/>
              </a:tabLst>
            </a:pPr>
            <a:r>
              <a:rPr sz="6400" spc="-6" dirty="0">
                <a:latin typeface="Arial"/>
                <a:cs typeface="Arial"/>
              </a:rPr>
              <a:t>One of the toughest  parts	of         summarizing, is  paraphrasing </a:t>
            </a:r>
            <a:r>
              <a:rPr sz="6400" spc="-16" dirty="0">
                <a:latin typeface="Arial"/>
                <a:cs typeface="Arial"/>
              </a:rPr>
              <a:t>--  </a:t>
            </a:r>
            <a:r>
              <a:rPr sz="6400" spc="-6" dirty="0">
                <a:latin typeface="Arial"/>
                <a:cs typeface="Arial"/>
              </a:rPr>
              <a:t>putting important  information into </a:t>
            </a:r>
            <a:r>
              <a:rPr sz="6400" i="1" spc="-6" dirty="0">
                <a:latin typeface="Arial"/>
                <a:cs typeface="Arial"/>
              </a:rPr>
              <a:t>your  own</a:t>
            </a:r>
            <a:r>
              <a:rPr sz="6400" i="1" spc="-10" dirty="0">
                <a:latin typeface="Arial"/>
                <a:cs typeface="Arial"/>
              </a:rPr>
              <a:t> </a:t>
            </a:r>
            <a:r>
              <a:rPr sz="6400" i="1" spc="-6" dirty="0">
                <a:latin typeface="Arial"/>
                <a:cs typeface="Arial"/>
              </a:rPr>
              <a:t>words</a:t>
            </a:r>
            <a:r>
              <a:rPr sz="6400" spc="-6" dirty="0">
                <a:latin typeface="Arial"/>
                <a:cs typeface="Arial"/>
              </a:rPr>
              <a:t>.</a:t>
            </a:r>
            <a:endParaRPr sz="6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5073" y="29414"/>
            <a:ext cx="8030846" cy="73994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6199" marR="70485" algn="ctr">
              <a:spcBef>
                <a:spcPts val="100"/>
              </a:spcBef>
              <a:tabLst>
                <a:tab pos="1897361" algn="l"/>
              </a:tabLst>
            </a:pPr>
            <a:r>
              <a:rPr sz="6000" spc="-6" dirty="0">
                <a:latin typeface="Arial"/>
                <a:cs typeface="Arial"/>
              </a:rPr>
              <a:t>Let’s	</a:t>
            </a:r>
            <a:r>
              <a:rPr sz="6000" spc="-10" dirty="0">
                <a:latin typeface="Arial"/>
                <a:cs typeface="Arial"/>
              </a:rPr>
              <a:t>give</a:t>
            </a:r>
            <a:r>
              <a:rPr sz="6000" spc="-76" dirty="0">
                <a:latin typeface="Arial"/>
                <a:cs typeface="Arial"/>
              </a:rPr>
              <a:t> </a:t>
            </a:r>
            <a:r>
              <a:rPr sz="6000" spc="-6" dirty="0">
                <a:latin typeface="Arial"/>
                <a:cs typeface="Arial"/>
              </a:rPr>
              <a:t>paraphrasing  </a:t>
            </a:r>
            <a:r>
              <a:rPr sz="6000" dirty="0">
                <a:latin typeface="Arial"/>
                <a:cs typeface="Arial"/>
              </a:rPr>
              <a:t>a</a:t>
            </a:r>
            <a:r>
              <a:rPr sz="6000" spc="-10" dirty="0">
                <a:latin typeface="Arial"/>
                <a:cs typeface="Arial"/>
              </a:rPr>
              <a:t> </a:t>
            </a:r>
            <a:r>
              <a:rPr sz="6000" dirty="0">
                <a:latin typeface="Arial"/>
                <a:cs typeface="Arial"/>
              </a:rPr>
              <a:t>try.</a:t>
            </a:r>
            <a:endParaRPr sz="6000">
              <a:latin typeface="Arial"/>
              <a:cs typeface="Arial"/>
            </a:endParaRPr>
          </a:p>
          <a:p>
            <a:pPr marL="12700" marR="5080" algn="ctr">
              <a:tabLst>
                <a:tab pos="5132654" algn="l"/>
              </a:tabLst>
            </a:pPr>
            <a:r>
              <a:rPr sz="6000" spc="-6" dirty="0">
                <a:latin typeface="Arial"/>
                <a:cs typeface="Arial"/>
              </a:rPr>
              <a:t>Read </a:t>
            </a:r>
            <a:r>
              <a:rPr sz="6000" dirty="0">
                <a:latin typeface="Arial"/>
                <a:cs typeface="Arial"/>
              </a:rPr>
              <a:t>the </a:t>
            </a:r>
            <a:r>
              <a:rPr sz="6000" spc="-6" dirty="0">
                <a:latin typeface="Arial"/>
                <a:cs typeface="Arial"/>
              </a:rPr>
              <a:t>passage on  </a:t>
            </a:r>
            <a:r>
              <a:rPr sz="6000" dirty="0">
                <a:latin typeface="Arial"/>
                <a:cs typeface="Arial"/>
              </a:rPr>
              <a:t>the</a:t>
            </a:r>
            <a:r>
              <a:rPr sz="6000" spc="-30" dirty="0">
                <a:latin typeface="Arial"/>
                <a:cs typeface="Arial"/>
              </a:rPr>
              <a:t> </a:t>
            </a:r>
            <a:r>
              <a:rPr sz="6000" dirty="0">
                <a:latin typeface="Arial"/>
                <a:cs typeface="Arial"/>
              </a:rPr>
              <a:t>next slide.	You will  </a:t>
            </a:r>
            <a:r>
              <a:rPr sz="6000" spc="-6" dirty="0">
                <a:latin typeface="Arial"/>
                <a:cs typeface="Arial"/>
              </a:rPr>
              <a:t>be asked </a:t>
            </a:r>
            <a:r>
              <a:rPr sz="6000" dirty="0">
                <a:latin typeface="Arial"/>
                <a:cs typeface="Arial"/>
              </a:rPr>
              <a:t>to</a:t>
            </a:r>
            <a:r>
              <a:rPr sz="6000" spc="-46" dirty="0">
                <a:latin typeface="Arial"/>
                <a:cs typeface="Arial"/>
              </a:rPr>
              <a:t> </a:t>
            </a:r>
            <a:r>
              <a:rPr sz="6000" spc="-6" dirty="0">
                <a:latin typeface="Arial"/>
                <a:cs typeface="Arial"/>
              </a:rPr>
              <a:t>paraphrase  afterwards, so be sure  </a:t>
            </a:r>
            <a:r>
              <a:rPr sz="6000" dirty="0">
                <a:latin typeface="Arial"/>
                <a:cs typeface="Arial"/>
              </a:rPr>
              <a:t>you</a:t>
            </a:r>
            <a:r>
              <a:rPr sz="6000" spc="-50" dirty="0">
                <a:latin typeface="Arial"/>
                <a:cs typeface="Arial"/>
              </a:rPr>
              <a:t> </a:t>
            </a:r>
            <a:r>
              <a:rPr sz="6000" dirty="0">
                <a:latin typeface="Arial"/>
                <a:cs typeface="Arial"/>
              </a:rPr>
              <a:t>are</a:t>
            </a:r>
            <a:r>
              <a:rPr sz="6000" spc="-70" dirty="0">
                <a:latin typeface="Arial"/>
                <a:cs typeface="Arial"/>
              </a:rPr>
              <a:t> </a:t>
            </a:r>
            <a:r>
              <a:rPr sz="6000" dirty="0">
                <a:latin typeface="Arial"/>
                <a:cs typeface="Arial"/>
              </a:rPr>
              <a:t>comprehending  </a:t>
            </a:r>
            <a:r>
              <a:rPr sz="6000" spc="-6" dirty="0">
                <a:latin typeface="Arial"/>
                <a:cs typeface="Arial"/>
              </a:rPr>
              <a:t>as you read</a:t>
            </a:r>
            <a:r>
              <a:rPr sz="6000" spc="-36" dirty="0">
                <a:latin typeface="Arial"/>
                <a:cs typeface="Arial"/>
              </a:rPr>
              <a:t> </a:t>
            </a:r>
            <a:r>
              <a:rPr sz="6000" dirty="0">
                <a:latin typeface="Arial"/>
                <a:cs typeface="Arial"/>
              </a:rPr>
              <a:t>!!</a:t>
            </a:r>
            <a:endParaRPr sz="60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16304" y="101601"/>
            <a:ext cx="7643496" cy="56759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  <a:tabLst>
                <a:tab pos="1597644" algn="l"/>
                <a:tab pos="3533740" algn="l"/>
                <a:tab pos="5121224" algn="l"/>
              </a:tabLst>
            </a:pPr>
            <a:r>
              <a:rPr sz="4600" spc="-6" dirty="0">
                <a:latin typeface="Arial"/>
                <a:cs typeface="Arial"/>
              </a:rPr>
              <a:t>bareheaded.	</a:t>
            </a:r>
            <a:r>
              <a:rPr sz="4600" dirty="0">
                <a:latin typeface="Arial"/>
                <a:cs typeface="Arial"/>
              </a:rPr>
              <a:t>After </a:t>
            </a:r>
            <a:r>
              <a:rPr sz="4600" spc="-6" dirty="0">
                <a:latin typeface="Arial"/>
                <a:cs typeface="Arial"/>
              </a:rPr>
              <a:t>many  </a:t>
            </a:r>
            <a:r>
              <a:rPr sz="4600" dirty="0">
                <a:latin typeface="Arial"/>
                <a:cs typeface="Arial"/>
              </a:rPr>
              <a:t>injuries, </a:t>
            </a:r>
            <a:r>
              <a:rPr sz="4600" spc="-6" dirty="0">
                <a:latin typeface="Arial"/>
                <a:cs typeface="Arial"/>
              </a:rPr>
              <a:t>players </a:t>
            </a:r>
            <a:r>
              <a:rPr sz="4600" dirty="0">
                <a:latin typeface="Arial"/>
                <a:cs typeface="Arial"/>
              </a:rPr>
              <a:t>began to </a:t>
            </a:r>
            <a:r>
              <a:rPr sz="4600" spc="-6" dirty="0">
                <a:latin typeface="Arial"/>
                <a:cs typeface="Arial"/>
              </a:rPr>
              <a:t>use  plain, </a:t>
            </a:r>
            <a:r>
              <a:rPr sz="4600" dirty="0">
                <a:latin typeface="Arial"/>
                <a:cs typeface="Arial"/>
              </a:rPr>
              <a:t>leather</a:t>
            </a:r>
            <a:r>
              <a:rPr sz="4600" spc="-16" dirty="0">
                <a:latin typeface="Arial"/>
                <a:cs typeface="Arial"/>
              </a:rPr>
              <a:t> </a:t>
            </a:r>
            <a:r>
              <a:rPr sz="4600" dirty="0">
                <a:latin typeface="Arial"/>
                <a:cs typeface="Arial"/>
              </a:rPr>
              <a:t>caps.	</a:t>
            </a:r>
            <a:r>
              <a:rPr sz="4600" spc="-6" dirty="0">
                <a:latin typeface="Arial"/>
                <a:cs typeface="Arial"/>
              </a:rPr>
              <a:t>Plastic  helmets and </a:t>
            </a:r>
            <a:r>
              <a:rPr sz="4600" dirty="0">
                <a:latin typeface="Arial"/>
                <a:cs typeface="Arial"/>
              </a:rPr>
              <a:t>masks </a:t>
            </a:r>
            <a:r>
              <a:rPr sz="4600" spc="-6" dirty="0">
                <a:latin typeface="Arial"/>
                <a:cs typeface="Arial"/>
              </a:rPr>
              <a:t>appeared  later.	Still, many players were  </a:t>
            </a:r>
            <a:r>
              <a:rPr sz="4600" dirty="0">
                <a:latin typeface="Arial"/>
                <a:cs typeface="Arial"/>
              </a:rPr>
              <a:t>getting hurt. </a:t>
            </a:r>
            <a:r>
              <a:rPr sz="4600" spc="-10" dirty="0">
                <a:latin typeface="Arial"/>
                <a:cs typeface="Arial"/>
              </a:rPr>
              <a:t>To </a:t>
            </a:r>
            <a:r>
              <a:rPr sz="4600" dirty="0">
                <a:latin typeface="Arial"/>
                <a:cs typeface="Arial"/>
              </a:rPr>
              <a:t>make helmets  better, designers</a:t>
            </a:r>
            <a:r>
              <a:rPr sz="4600" spc="-90" dirty="0">
                <a:latin typeface="Arial"/>
                <a:cs typeface="Arial"/>
              </a:rPr>
              <a:t> </a:t>
            </a:r>
            <a:r>
              <a:rPr sz="4600" spc="-6" dirty="0">
                <a:latin typeface="Arial"/>
                <a:cs typeface="Arial"/>
              </a:rPr>
              <a:t>studied</a:t>
            </a:r>
            <a:endParaRPr sz="4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16304" y="4903166"/>
            <a:ext cx="7455534" cy="28443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  <a:tabLst>
                <a:tab pos="4581480" algn="l"/>
              </a:tabLst>
            </a:pPr>
            <a:r>
              <a:rPr sz="4600" dirty="0">
                <a:latin typeface="Arial"/>
                <a:cs typeface="Arial"/>
              </a:rPr>
              <a:t>---</a:t>
            </a:r>
            <a:r>
              <a:rPr sz="4600" spc="-10" dirty="0">
                <a:latin typeface="Arial"/>
                <a:cs typeface="Arial"/>
              </a:rPr>
              <a:t> </a:t>
            </a:r>
            <a:r>
              <a:rPr sz="4600" dirty="0">
                <a:latin typeface="Arial"/>
                <a:cs typeface="Arial"/>
              </a:rPr>
              <a:t>woodpeckers!	Their  </a:t>
            </a:r>
            <a:r>
              <a:rPr sz="4600" spc="-6" dirty="0">
                <a:latin typeface="Arial"/>
                <a:cs typeface="Arial"/>
              </a:rPr>
              <a:t>tough, </a:t>
            </a:r>
            <a:r>
              <a:rPr sz="4600" dirty="0">
                <a:latin typeface="Arial"/>
                <a:cs typeface="Arial"/>
              </a:rPr>
              <a:t>spongy skulls became  the model </a:t>
            </a:r>
            <a:r>
              <a:rPr sz="4600" spc="-6" dirty="0">
                <a:latin typeface="Arial"/>
                <a:cs typeface="Arial"/>
              </a:rPr>
              <a:t>for </a:t>
            </a:r>
            <a:r>
              <a:rPr sz="4600" dirty="0">
                <a:latin typeface="Arial"/>
                <a:cs typeface="Arial"/>
              </a:rPr>
              <a:t>modern</a:t>
            </a:r>
            <a:r>
              <a:rPr sz="4600" spc="-126" dirty="0">
                <a:latin typeface="Arial"/>
                <a:cs typeface="Arial"/>
              </a:rPr>
              <a:t> </a:t>
            </a:r>
            <a:r>
              <a:rPr sz="4600" dirty="0">
                <a:latin typeface="Arial"/>
                <a:cs typeface="Arial"/>
              </a:rPr>
              <a:t>football  </a:t>
            </a:r>
            <a:r>
              <a:rPr sz="4600" spc="-6" dirty="0">
                <a:latin typeface="Arial"/>
                <a:cs typeface="Arial"/>
              </a:rPr>
              <a:t>helmets.</a:t>
            </a:r>
            <a:endParaRPr sz="46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5366" y="1851992"/>
            <a:ext cx="8027034" cy="416780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298" marR="233677" algn="ctr">
              <a:spcBef>
                <a:spcPts val="100"/>
              </a:spcBef>
            </a:pPr>
            <a:r>
              <a:rPr sz="5400" spc="-6" dirty="0">
                <a:solidFill>
                  <a:schemeClr val="tx1"/>
                </a:solidFill>
              </a:rPr>
              <a:t>Now, summarize </a:t>
            </a:r>
            <a:r>
              <a:rPr sz="5400" dirty="0">
                <a:solidFill>
                  <a:schemeClr val="tx1"/>
                </a:solidFill>
              </a:rPr>
              <a:t>the</a:t>
            </a:r>
            <a:r>
              <a:rPr sz="5400" spc="-50" dirty="0">
                <a:solidFill>
                  <a:schemeClr val="tx1"/>
                </a:solidFill>
              </a:rPr>
              <a:t> </a:t>
            </a:r>
            <a:r>
              <a:rPr sz="5400" dirty="0">
                <a:solidFill>
                  <a:schemeClr val="tx1"/>
                </a:solidFill>
              </a:rPr>
              <a:t>text  from the </a:t>
            </a:r>
            <a:r>
              <a:rPr sz="5400" spc="-6" dirty="0">
                <a:solidFill>
                  <a:schemeClr val="tx1"/>
                </a:solidFill>
              </a:rPr>
              <a:t>previous </a:t>
            </a:r>
            <a:r>
              <a:rPr sz="5400" dirty="0">
                <a:solidFill>
                  <a:schemeClr val="tx1"/>
                </a:solidFill>
              </a:rPr>
              <a:t>slide  </a:t>
            </a:r>
            <a:r>
              <a:rPr sz="5400" spc="-6" dirty="0">
                <a:solidFill>
                  <a:schemeClr val="tx1"/>
                </a:solidFill>
              </a:rPr>
              <a:t>either in writing or</a:t>
            </a:r>
            <a:r>
              <a:rPr sz="5400" dirty="0">
                <a:solidFill>
                  <a:schemeClr val="tx1"/>
                </a:solidFill>
              </a:rPr>
              <a:t> </a:t>
            </a:r>
            <a:r>
              <a:rPr sz="5400" spc="-6" dirty="0">
                <a:solidFill>
                  <a:schemeClr val="tx1"/>
                </a:solidFill>
              </a:rPr>
              <a:t>orally.</a:t>
            </a:r>
            <a:endParaRPr sz="5400">
              <a:solidFill>
                <a:schemeClr val="tx1"/>
              </a:solidFill>
            </a:endParaRPr>
          </a:p>
          <a:p>
            <a:pPr algn="ctr">
              <a:lnSpc>
                <a:spcPct val="100000"/>
              </a:lnSpc>
            </a:pPr>
            <a:r>
              <a:rPr sz="5400" dirty="0">
                <a:solidFill>
                  <a:schemeClr val="tx1"/>
                </a:solidFill>
              </a:rPr>
              <a:t>Remember to</a:t>
            </a:r>
            <a:r>
              <a:rPr sz="5400" spc="-86" dirty="0">
                <a:solidFill>
                  <a:schemeClr val="tx1"/>
                </a:solidFill>
              </a:rPr>
              <a:t> </a:t>
            </a:r>
            <a:r>
              <a:rPr sz="5400" i="1" spc="-6" dirty="0">
                <a:solidFill>
                  <a:schemeClr val="tx1"/>
                </a:solidFill>
                <a:latin typeface="Arial"/>
                <a:cs typeface="Arial"/>
              </a:rPr>
              <a:t>paraphrase.</a:t>
            </a:r>
            <a:endParaRPr sz="540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13716" y="4069460"/>
            <a:ext cx="8712200" cy="2569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spcBef>
                <a:spcPts val="100"/>
              </a:spcBef>
            </a:pPr>
            <a:r>
              <a:rPr sz="5400" dirty="0">
                <a:solidFill>
                  <a:srgbClr val="FFFFFF"/>
                </a:solidFill>
                <a:latin typeface="Arial"/>
                <a:cs typeface="Arial"/>
              </a:rPr>
              <a:t>If </a:t>
            </a:r>
            <a:r>
              <a:rPr sz="5400" spc="-10" dirty="0">
                <a:solidFill>
                  <a:srgbClr val="FFFFFF"/>
                </a:solidFill>
                <a:latin typeface="Arial"/>
                <a:cs typeface="Arial"/>
              </a:rPr>
              <a:t>you </a:t>
            </a:r>
            <a:r>
              <a:rPr sz="5400" spc="-6" dirty="0">
                <a:solidFill>
                  <a:srgbClr val="FFFFFF"/>
                </a:solidFill>
                <a:latin typeface="Arial"/>
                <a:cs typeface="Arial"/>
              </a:rPr>
              <a:t>follow our 10% </a:t>
            </a:r>
            <a:r>
              <a:rPr sz="5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5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400" spc="-6" dirty="0">
                <a:solidFill>
                  <a:srgbClr val="FFFFFF"/>
                </a:solidFill>
                <a:latin typeface="Arial"/>
                <a:cs typeface="Arial"/>
              </a:rPr>
              <a:t>25%</a:t>
            </a:r>
            <a:endParaRPr sz="5400">
              <a:latin typeface="Arial"/>
              <a:cs typeface="Arial"/>
            </a:endParaRPr>
          </a:p>
          <a:p>
            <a:pPr marL="636" algn="ctr"/>
            <a:r>
              <a:rPr sz="5400" dirty="0">
                <a:solidFill>
                  <a:srgbClr val="FFFFFF"/>
                </a:solidFill>
                <a:latin typeface="Arial"/>
                <a:cs typeface="Arial"/>
              </a:rPr>
              <a:t>rule, your </a:t>
            </a:r>
            <a:r>
              <a:rPr sz="5400" spc="-6" dirty="0">
                <a:solidFill>
                  <a:srgbClr val="FFFFFF"/>
                </a:solidFill>
                <a:latin typeface="Arial"/>
                <a:cs typeface="Arial"/>
              </a:rPr>
              <a:t>summary</a:t>
            </a:r>
            <a:r>
              <a:rPr sz="5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400" dirty="0">
                <a:solidFill>
                  <a:srgbClr val="FFFFFF"/>
                </a:solidFill>
                <a:latin typeface="Arial"/>
                <a:cs typeface="Arial"/>
              </a:rPr>
              <a:t>should</a:t>
            </a:r>
            <a:endParaRPr sz="5400">
              <a:latin typeface="Arial"/>
              <a:cs typeface="Arial"/>
            </a:endParaRPr>
          </a:p>
          <a:p>
            <a:pPr algn="ctr">
              <a:spcBef>
                <a:spcPts val="570"/>
              </a:spcBef>
            </a:pPr>
            <a:r>
              <a:rPr sz="5400" spc="-6" dirty="0">
                <a:solidFill>
                  <a:srgbClr val="FFFFFF"/>
                </a:solidFill>
                <a:latin typeface="Arial"/>
                <a:cs typeface="Arial"/>
              </a:rPr>
              <a:t>only be a </a:t>
            </a:r>
            <a:r>
              <a:rPr sz="5400" dirty="0">
                <a:solidFill>
                  <a:srgbClr val="FFFFFF"/>
                </a:solidFill>
                <a:latin typeface="Arial"/>
                <a:cs typeface="Arial"/>
              </a:rPr>
              <a:t>few</a:t>
            </a:r>
            <a:r>
              <a:rPr sz="5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400" spc="-6" dirty="0">
                <a:solidFill>
                  <a:srgbClr val="FFFFFF"/>
                </a:solidFill>
                <a:latin typeface="Arial"/>
                <a:cs typeface="Arial"/>
              </a:rPr>
              <a:t>sentences.</a:t>
            </a:r>
            <a:endParaRPr sz="5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9748" y="294514"/>
            <a:ext cx="7879716" cy="73071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4700" dirty="0">
                <a:latin typeface="Arial"/>
                <a:cs typeface="Arial"/>
              </a:rPr>
              <a:t>summary for the passage</a:t>
            </a:r>
            <a:r>
              <a:rPr sz="4700" spc="-186" dirty="0">
                <a:latin typeface="Arial"/>
                <a:cs typeface="Arial"/>
              </a:rPr>
              <a:t> </a:t>
            </a:r>
            <a:r>
              <a:rPr sz="4700" dirty="0">
                <a:latin typeface="Arial"/>
                <a:cs typeface="Arial"/>
              </a:rPr>
              <a:t>you</a:t>
            </a:r>
            <a:endParaRPr sz="4700">
              <a:latin typeface="Arial"/>
              <a:cs typeface="Arial"/>
            </a:endParaRPr>
          </a:p>
          <a:p>
            <a:pPr marL="636" algn="ctr"/>
            <a:r>
              <a:rPr sz="4700" dirty="0">
                <a:latin typeface="Arial"/>
                <a:cs typeface="Arial"/>
              </a:rPr>
              <a:t>read.</a:t>
            </a:r>
            <a:endParaRPr sz="47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5200">
              <a:latin typeface="Times New Roman"/>
              <a:cs typeface="Times New Roman"/>
            </a:endParaRPr>
          </a:p>
          <a:p>
            <a:pPr>
              <a:spcBef>
                <a:spcPts val="10"/>
              </a:spcBef>
            </a:pPr>
            <a:endParaRPr sz="4600">
              <a:latin typeface="Times New Roman"/>
              <a:cs typeface="Times New Roman"/>
            </a:endParaRPr>
          </a:p>
          <a:p>
            <a:pPr marL="27305" marR="19685" indent="-636" algn="ctr"/>
            <a:r>
              <a:rPr sz="4700" i="1" spc="-6" dirty="0">
                <a:latin typeface="Arial"/>
                <a:cs typeface="Arial"/>
              </a:rPr>
              <a:t>During </a:t>
            </a:r>
            <a:r>
              <a:rPr sz="4700" i="1" dirty="0">
                <a:latin typeface="Arial"/>
                <a:cs typeface="Arial"/>
              </a:rPr>
              <a:t>football’s </a:t>
            </a:r>
            <a:r>
              <a:rPr sz="4700" i="1" spc="-6" dirty="0">
                <a:latin typeface="Arial"/>
                <a:cs typeface="Arial"/>
              </a:rPr>
              <a:t>early days,  </a:t>
            </a:r>
            <a:r>
              <a:rPr sz="4700" i="1" dirty="0">
                <a:latin typeface="Arial"/>
                <a:cs typeface="Arial"/>
              </a:rPr>
              <a:t>many injuries occurred due</a:t>
            </a:r>
            <a:r>
              <a:rPr sz="4700" i="1" spc="-160" dirty="0">
                <a:latin typeface="Arial"/>
                <a:cs typeface="Arial"/>
              </a:rPr>
              <a:t> </a:t>
            </a:r>
            <a:r>
              <a:rPr sz="4700" i="1" dirty="0">
                <a:latin typeface="Arial"/>
                <a:cs typeface="Arial"/>
              </a:rPr>
              <a:t>to  little or no head</a:t>
            </a:r>
            <a:r>
              <a:rPr sz="4700" i="1" spc="-126" dirty="0">
                <a:latin typeface="Arial"/>
                <a:cs typeface="Arial"/>
              </a:rPr>
              <a:t> </a:t>
            </a:r>
            <a:r>
              <a:rPr sz="4700" i="1" dirty="0">
                <a:latin typeface="Arial"/>
                <a:cs typeface="Arial"/>
              </a:rPr>
              <a:t>protection.</a:t>
            </a:r>
            <a:endParaRPr sz="4700">
              <a:latin typeface="Arial"/>
              <a:cs typeface="Arial"/>
            </a:endParaRPr>
          </a:p>
          <a:p>
            <a:pPr marL="524505" marR="514979" algn="ctr"/>
            <a:r>
              <a:rPr sz="4700" i="1" dirty="0">
                <a:latin typeface="Arial"/>
                <a:cs typeface="Arial"/>
              </a:rPr>
              <a:t>Improved football</a:t>
            </a:r>
            <a:r>
              <a:rPr sz="4700" i="1" spc="-140" dirty="0">
                <a:latin typeface="Arial"/>
                <a:cs typeface="Arial"/>
              </a:rPr>
              <a:t> </a:t>
            </a:r>
            <a:r>
              <a:rPr sz="4700" i="1" dirty="0">
                <a:latin typeface="Arial"/>
                <a:cs typeface="Arial"/>
              </a:rPr>
              <a:t>helmets  were designed using  </a:t>
            </a:r>
            <a:r>
              <a:rPr sz="4700" i="1" spc="-6" dirty="0">
                <a:latin typeface="Arial"/>
                <a:cs typeface="Arial"/>
              </a:rPr>
              <a:t>woodpecker skulls as</a:t>
            </a:r>
            <a:r>
              <a:rPr sz="4700" i="1" spc="-86" dirty="0">
                <a:latin typeface="Arial"/>
                <a:cs typeface="Arial"/>
              </a:rPr>
              <a:t> </a:t>
            </a:r>
            <a:r>
              <a:rPr sz="4700" i="1" dirty="0">
                <a:latin typeface="Arial"/>
                <a:cs typeface="Arial"/>
              </a:rPr>
              <a:t>a</a:t>
            </a:r>
            <a:endParaRPr sz="47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8121" y="555701"/>
            <a:ext cx="8027670" cy="59452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11476" marR="407030" indent="1270" algn="ctr">
              <a:spcBef>
                <a:spcPts val="100"/>
              </a:spcBef>
            </a:pPr>
            <a:r>
              <a:rPr sz="5400" dirty="0">
                <a:latin typeface="Arial"/>
                <a:cs typeface="Arial"/>
              </a:rPr>
              <a:t>Your summary </a:t>
            </a:r>
            <a:r>
              <a:rPr sz="5400" spc="-10" dirty="0">
                <a:latin typeface="Arial"/>
                <a:cs typeface="Arial"/>
              </a:rPr>
              <a:t>and  </a:t>
            </a:r>
            <a:r>
              <a:rPr sz="5400" spc="-6" dirty="0">
                <a:latin typeface="Arial"/>
                <a:cs typeface="Arial"/>
              </a:rPr>
              <a:t>paraphrase will </a:t>
            </a:r>
            <a:r>
              <a:rPr sz="5400" dirty="0">
                <a:latin typeface="Arial"/>
                <a:cs typeface="Arial"/>
              </a:rPr>
              <a:t>not </a:t>
            </a:r>
            <a:r>
              <a:rPr sz="5400" spc="-6" dirty="0">
                <a:latin typeface="Arial"/>
                <a:cs typeface="Arial"/>
              </a:rPr>
              <a:t>be  exactly </a:t>
            </a:r>
            <a:r>
              <a:rPr sz="5400" dirty="0">
                <a:latin typeface="Arial"/>
                <a:cs typeface="Arial"/>
              </a:rPr>
              <a:t>the </a:t>
            </a:r>
            <a:r>
              <a:rPr sz="5400" spc="-6" dirty="0">
                <a:latin typeface="Arial"/>
                <a:cs typeface="Arial"/>
              </a:rPr>
              <a:t>same as</a:t>
            </a:r>
            <a:r>
              <a:rPr sz="5400" spc="-46" dirty="0">
                <a:latin typeface="Arial"/>
                <a:cs typeface="Arial"/>
              </a:rPr>
              <a:t> </a:t>
            </a:r>
            <a:r>
              <a:rPr sz="5400" spc="-10" dirty="0">
                <a:latin typeface="Arial"/>
                <a:cs typeface="Arial"/>
              </a:rPr>
              <a:t>the  </a:t>
            </a:r>
            <a:r>
              <a:rPr sz="5400" dirty="0">
                <a:latin typeface="Arial"/>
                <a:cs typeface="Arial"/>
              </a:rPr>
              <a:t>example</a:t>
            </a:r>
            <a:r>
              <a:rPr sz="5400" spc="-46" dirty="0">
                <a:latin typeface="Arial"/>
                <a:cs typeface="Arial"/>
              </a:rPr>
              <a:t> </a:t>
            </a:r>
            <a:r>
              <a:rPr sz="5400" dirty="0">
                <a:latin typeface="Arial"/>
                <a:cs typeface="Arial"/>
              </a:rPr>
              <a:t>shown.</a:t>
            </a:r>
            <a:endParaRPr sz="5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5400" spc="-6" dirty="0">
                <a:latin typeface="Arial"/>
                <a:cs typeface="Arial"/>
              </a:rPr>
              <a:t>However, </a:t>
            </a:r>
            <a:r>
              <a:rPr sz="5400" dirty="0">
                <a:latin typeface="Arial"/>
                <a:cs typeface="Arial"/>
              </a:rPr>
              <a:t>it </a:t>
            </a:r>
            <a:r>
              <a:rPr sz="5400" spc="-6" dirty="0">
                <a:latin typeface="Arial"/>
                <a:cs typeface="Arial"/>
              </a:rPr>
              <a:t>should</a:t>
            </a:r>
            <a:r>
              <a:rPr sz="5400" spc="-26" dirty="0">
                <a:latin typeface="Arial"/>
                <a:cs typeface="Arial"/>
              </a:rPr>
              <a:t> </a:t>
            </a:r>
            <a:r>
              <a:rPr sz="5400" spc="-6" dirty="0">
                <a:latin typeface="Arial"/>
                <a:cs typeface="Arial"/>
              </a:rPr>
              <a:t>include</a:t>
            </a:r>
            <a:endParaRPr sz="5400">
              <a:latin typeface="Arial"/>
              <a:cs typeface="Arial"/>
            </a:endParaRPr>
          </a:p>
          <a:p>
            <a:pPr algn="ctr">
              <a:spcBef>
                <a:spcPts val="6"/>
              </a:spcBef>
            </a:pPr>
            <a:r>
              <a:rPr sz="5400" dirty="0">
                <a:latin typeface="Arial"/>
                <a:cs typeface="Arial"/>
              </a:rPr>
              <a:t>the following</a:t>
            </a:r>
            <a:r>
              <a:rPr sz="5400" spc="-76" dirty="0">
                <a:latin typeface="Arial"/>
                <a:cs typeface="Arial"/>
              </a:rPr>
              <a:t> </a:t>
            </a:r>
            <a:r>
              <a:rPr sz="5400" dirty="0">
                <a:latin typeface="Arial"/>
                <a:cs typeface="Arial"/>
              </a:rPr>
              <a:t>important</a:t>
            </a:r>
            <a:endParaRPr sz="5400">
              <a:latin typeface="Arial"/>
              <a:cs typeface="Arial"/>
            </a:endParaRPr>
          </a:p>
          <a:p>
            <a:pPr algn="ctr">
              <a:spcBef>
                <a:spcPts val="969"/>
              </a:spcBef>
            </a:pPr>
            <a:r>
              <a:rPr sz="5400" spc="-6" dirty="0">
                <a:latin typeface="Arial"/>
                <a:cs typeface="Arial"/>
              </a:rPr>
              <a:t>details.</a:t>
            </a:r>
            <a:endParaRPr sz="5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70761" y="1494233"/>
            <a:ext cx="7865109" cy="44068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55925" indent="-443226">
              <a:lnSpc>
                <a:spcPts val="5430"/>
              </a:lnSpc>
              <a:buSzPct val="170454"/>
              <a:buChar char="•"/>
              <a:tabLst>
                <a:tab pos="456561" algn="l"/>
              </a:tabLst>
            </a:pPr>
            <a:r>
              <a:rPr sz="4400" dirty="0">
                <a:latin typeface="Arial"/>
                <a:cs typeface="Arial"/>
              </a:rPr>
              <a:t>Football was originally</a:t>
            </a:r>
            <a:r>
              <a:rPr sz="4400" spc="-96" dirty="0">
                <a:latin typeface="Arial"/>
                <a:cs typeface="Arial"/>
              </a:rPr>
              <a:t> </a:t>
            </a:r>
            <a:r>
              <a:rPr sz="4400" dirty="0">
                <a:latin typeface="Arial"/>
                <a:cs typeface="Arial"/>
              </a:rPr>
              <a:t>played</a:t>
            </a:r>
            <a:endParaRPr sz="4400">
              <a:latin typeface="Arial"/>
              <a:cs typeface="Arial"/>
            </a:endParaRPr>
          </a:p>
          <a:p>
            <a:pPr marL="455925">
              <a:lnSpc>
                <a:spcPts val="4446"/>
              </a:lnSpc>
            </a:pPr>
            <a:r>
              <a:rPr sz="4400" dirty="0">
                <a:latin typeface="Arial"/>
                <a:cs typeface="Arial"/>
              </a:rPr>
              <a:t>with little or no</a:t>
            </a:r>
            <a:r>
              <a:rPr sz="4400" spc="-60" dirty="0">
                <a:latin typeface="Arial"/>
                <a:cs typeface="Arial"/>
              </a:rPr>
              <a:t> </a:t>
            </a:r>
            <a:r>
              <a:rPr sz="4400" dirty="0">
                <a:latin typeface="Arial"/>
                <a:cs typeface="Arial"/>
              </a:rPr>
              <a:t>head</a:t>
            </a:r>
            <a:endParaRPr sz="4400">
              <a:latin typeface="Arial"/>
              <a:cs typeface="Arial"/>
            </a:endParaRPr>
          </a:p>
          <a:p>
            <a:pPr marL="455925">
              <a:lnSpc>
                <a:spcPts val="4106"/>
              </a:lnSpc>
            </a:pPr>
            <a:r>
              <a:rPr sz="4400" dirty="0">
                <a:latin typeface="Arial"/>
                <a:cs typeface="Arial"/>
              </a:rPr>
              <a:t>protection</a:t>
            </a:r>
            <a:endParaRPr sz="4400">
              <a:latin typeface="Arial"/>
              <a:cs typeface="Arial"/>
            </a:endParaRPr>
          </a:p>
          <a:p>
            <a:pPr marL="455925" indent="-443226">
              <a:lnSpc>
                <a:spcPts val="6865"/>
              </a:lnSpc>
              <a:buSzPct val="170454"/>
              <a:buChar char="•"/>
              <a:tabLst>
                <a:tab pos="456561" algn="l"/>
              </a:tabLst>
            </a:pPr>
            <a:r>
              <a:rPr sz="4400" dirty="0">
                <a:latin typeface="Arial"/>
                <a:cs typeface="Arial"/>
              </a:rPr>
              <a:t>Injuries</a:t>
            </a:r>
            <a:r>
              <a:rPr sz="4400" spc="-106" dirty="0">
                <a:latin typeface="Arial"/>
                <a:cs typeface="Arial"/>
              </a:rPr>
              <a:t> </a:t>
            </a:r>
            <a:r>
              <a:rPr sz="4400" dirty="0">
                <a:latin typeface="Arial"/>
                <a:cs typeface="Arial"/>
              </a:rPr>
              <a:t>occurred</a:t>
            </a:r>
            <a:endParaRPr sz="4400">
              <a:latin typeface="Arial"/>
              <a:cs typeface="Arial"/>
            </a:endParaRPr>
          </a:p>
          <a:p>
            <a:pPr marL="455925" marR="5080" indent="-443226">
              <a:lnSpc>
                <a:spcPct val="85000"/>
              </a:lnSpc>
              <a:spcBef>
                <a:spcPts val="126"/>
              </a:spcBef>
              <a:buSzPct val="170454"/>
              <a:buChar char="•"/>
              <a:tabLst>
                <a:tab pos="456561" algn="l"/>
              </a:tabLst>
            </a:pPr>
            <a:r>
              <a:rPr sz="4400" dirty="0">
                <a:latin typeface="Arial"/>
                <a:cs typeface="Arial"/>
              </a:rPr>
              <a:t>Improved helmets/head  protection were modeled</a:t>
            </a:r>
            <a:r>
              <a:rPr sz="4400" spc="-86" dirty="0">
                <a:latin typeface="Arial"/>
                <a:cs typeface="Arial"/>
              </a:rPr>
              <a:t> </a:t>
            </a:r>
            <a:r>
              <a:rPr sz="4400" dirty="0">
                <a:latin typeface="Arial"/>
                <a:cs typeface="Arial"/>
              </a:rPr>
              <a:t>after  woodpecker</a:t>
            </a:r>
            <a:r>
              <a:rPr sz="4400" spc="-36" dirty="0">
                <a:latin typeface="Arial"/>
                <a:cs typeface="Arial"/>
              </a:rPr>
              <a:t> </a:t>
            </a:r>
            <a:r>
              <a:rPr sz="4400" dirty="0">
                <a:latin typeface="Arial"/>
                <a:cs typeface="Arial"/>
              </a:rPr>
              <a:t>skulls</a:t>
            </a:r>
            <a:endParaRPr sz="4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23389" y="1153795"/>
            <a:ext cx="6714490" cy="9361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6000" spc="-6" dirty="0">
                <a:latin typeface="Arial"/>
                <a:cs typeface="Arial"/>
              </a:rPr>
              <a:t>Summarizing</a:t>
            </a:r>
            <a:r>
              <a:rPr sz="6000" spc="-50" dirty="0">
                <a:latin typeface="Arial"/>
                <a:cs typeface="Arial"/>
              </a:rPr>
              <a:t> </a:t>
            </a:r>
            <a:r>
              <a:rPr sz="6000" dirty="0">
                <a:latin typeface="Arial"/>
                <a:cs typeface="Arial"/>
              </a:rPr>
              <a:t>Tricks</a:t>
            </a:r>
            <a:endParaRPr sz="60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735836" y="2037079"/>
            <a:ext cx="6689090" cy="0"/>
          </a:xfrm>
          <a:custGeom>
            <a:avLst/>
            <a:gdLst/>
            <a:ahLst/>
            <a:cxnLst/>
            <a:rect l="l" t="t" r="r" b="b"/>
            <a:pathLst>
              <a:path w="6689090">
                <a:moveTo>
                  <a:pt x="0" y="0"/>
                </a:moveTo>
                <a:lnTo>
                  <a:pt x="6688835" y="0"/>
                </a:lnTo>
              </a:path>
            </a:pathLst>
          </a:custGeom>
          <a:ln w="5638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046784" y="2982848"/>
            <a:ext cx="8067676" cy="27828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4446" algn="ctr">
              <a:spcBef>
                <a:spcPts val="100"/>
              </a:spcBef>
            </a:pPr>
            <a:r>
              <a:rPr sz="6000" spc="-6" dirty="0">
                <a:latin typeface="Arial"/>
                <a:cs typeface="Arial"/>
              </a:rPr>
              <a:t>Let’s look at </a:t>
            </a:r>
            <a:r>
              <a:rPr sz="6000" dirty="0">
                <a:latin typeface="Arial"/>
                <a:cs typeface="Arial"/>
              </a:rPr>
              <a:t>some  strategies/tricks</a:t>
            </a:r>
            <a:r>
              <a:rPr sz="6000" spc="-70" dirty="0">
                <a:latin typeface="Arial"/>
                <a:cs typeface="Arial"/>
              </a:rPr>
              <a:t> </a:t>
            </a:r>
            <a:r>
              <a:rPr sz="6000" dirty="0">
                <a:latin typeface="Arial"/>
                <a:cs typeface="Arial"/>
              </a:rPr>
              <a:t>that</a:t>
            </a:r>
            <a:r>
              <a:rPr sz="6000" spc="-46" dirty="0">
                <a:latin typeface="Arial"/>
                <a:cs typeface="Arial"/>
              </a:rPr>
              <a:t> </a:t>
            </a:r>
            <a:r>
              <a:rPr sz="6000" spc="-6" dirty="0">
                <a:latin typeface="Arial"/>
                <a:cs typeface="Arial"/>
              </a:rPr>
              <a:t>will  </a:t>
            </a:r>
            <a:r>
              <a:rPr sz="6000" dirty="0">
                <a:latin typeface="Arial"/>
                <a:cs typeface="Arial"/>
              </a:rPr>
              <a:t>help </a:t>
            </a:r>
            <a:r>
              <a:rPr sz="6000" spc="-10" dirty="0">
                <a:latin typeface="Arial"/>
                <a:cs typeface="Arial"/>
              </a:rPr>
              <a:t>you</a:t>
            </a:r>
            <a:r>
              <a:rPr sz="6000" spc="-40" dirty="0">
                <a:latin typeface="Arial"/>
                <a:cs typeface="Arial"/>
              </a:rPr>
              <a:t> </a:t>
            </a:r>
            <a:r>
              <a:rPr sz="6000" dirty="0">
                <a:latin typeface="Arial"/>
                <a:cs typeface="Arial"/>
              </a:rPr>
              <a:t>summarize.</a:t>
            </a:r>
            <a:endParaRPr sz="60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08329" y="678639"/>
            <a:ext cx="7744459" cy="59214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1906" algn="ctr">
              <a:spcBef>
                <a:spcPts val="96"/>
              </a:spcBef>
              <a:tabLst>
                <a:tab pos="3579460" algn="l"/>
              </a:tabLst>
            </a:pPr>
            <a:r>
              <a:rPr sz="6400" spc="-6" dirty="0">
                <a:latin typeface="Arial"/>
                <a:cs typeface="Arial"/>
              </a:rPr>
              <a:t>Summarizing is a  powerful reading  strategy.	</a:t>
            </a:r>
            <a:r>
              <a:rPr sz="6400" dirty="0">
                <a:latin typeface="Arial"/>
                <a:cs typeface="Arial"/>
              </a:rPr>
              <a:t>It</a:t>
            </a:r>
            <a:r>
              <a:rPr sz="6400" spc="-96" dirty="0">
                <a:latin typeface="Arial"/>
                <a:cs typeface="Arial"/>
              </a:rPr>
              <a:t> </a:t>
            </a:r>
            <a:r>
              <a:rPr sz="6400" spc="-6" dirty="0">
                <a:latin typeface="Arial"/>
                <a:cs typeface="Arial"/>
              </a:rPr>
              <a:t>increases  comprehension and  retention of  information.</a:t>
            </a:r>
            <a:endParaRPr sz="6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70761" y="441402"/>
            <a:ext cx="7670166" cy="68608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55925" indent="-443226">
              <a:lnSpc>
                <a:spcPts val="5940"/>
              </a:lnSpc>
              <a:buSzPct val="171296"/>
              <a:buChar char="•"/>
              <a:tabLst>
                <a:tab pos="456561" algn="l"/>
              </a:tabLst>
            </a:pPr>
            <a:r>
              <a:rPr sz="5400" dirty="0">
                <a:latin typeface="Arial"/>
                <a:cs typeface="Arial"/>
              </a:rPr>
              <a:t>Text</a:t>
            </a:r>
            <a:r>
              <a:rPr sz="5400" spc="-30" dirty="0">
                <a:latin typeface="Arial"/>
                <a:cs typeface="Arial"/>
              </a:rPr>
              <a:t> </a:t>
            </a:r>
            <a:r>
              <a:rPr sz="5400" spc="-6" dirty="0">
                <a:latin typeface="Arial"/>
                <a:cs typeface="Arial"/>
              </a:rPr>
              <a:t>Features</a:t>
            </a:r>
            <a:endParaRPr sz="5400">
              <a:latin typeface="Arial"/>
              <a:cs typeface="Arial"/>
            </a:endParaRPr>
          </a:p>
          <a:p>
            <a:pPr marL="455925" indent="-443226">
              <a:lnSpc>
                <a:spcPts val="8280"/>
              </a:lnSpc>
              <a:buSzPct val="171296"/>
              <a:buChar char="•"/>
              <a:tabLst>
                <a:tab pos="456561" algn="l"/>
              </a:tabLst>
            </a:pPr>
            <a:r>
              <a:rPr sz="5400" spc="-6" dirty="0">
                <a:latin typeface="Arial"/>
                <a:cs typeface="Arial"/>
              </a:rPr>
              <a:t>Vocabulary</a:t>
            </a:r>
            <a:endParaRPr sz="5400">
              <a:latin typeface="Arial"/>
              <a:cs typeface="Arial"/>
            </a:endParaRPr>
          </a:p>
          <a:p>
            <a:pPr marL="455925" indent="-443226">
              <a:lnSpc>
                <a:spcPts val="8285"/>
              </a:lnSpc>
              <a:buSzPct val="171296"/>
              <a:buChar char="•"/>
              <a:tabLst>
                <a:tab pos="456561" algn="l"/>
              </a:tabLst>
            </a:pPr>
            <a:r>
              <a:rPr sz="5400" spc="-6" dirty="0">
                <a:latin typeface="Arial"/>
                <a:cs typeface="Arial"/>
              </a:rPr>
              <a:t>Topic</a:t>
            </a:r>
            <a:r>
              <a:rPr sz="5400" spc="-26" dirty="0">
                <a:latin typeface="Arial"/>
                <a:cs typeface="Arial"/>
              </a:rPr>
              <a:t> </a:t>
            </a:r>
            <a:r>
              <a:rPr sz="5400" spc="-6" dirty="0">
                <a:latin typeface="Arial"/>
                <a:cs typeface="Arial"/>
              </a:rPr>
              <a:t>Sentences</a:t>
            </a:r>
            <a:endParaRPr sz="5400">
              <a:latin typeface="Arial"/>
              <a:cs typeface="Arial"/>
            </a:endParaRPr>
          </a:p>
          <a:p>
            <a:pPr marL="455925" indent="-443226">
              <a:lnSpc>
                <a:spcPts val="9305"/>
              </a:lnSpc>
              <a:buSzPct val="171296"/>
              <a:buChar char="•"/>
              <a:tabLst>
                <a:tab pos="456561" algn="l"/>
              </a:tabLst>
            </a:pPr>
            <a:r>
              <a:rPr sz="5400" spc="-6" dirty="0">
                <a:latin typeface="Arial"/>
                <a:cs typeface="Arial"/>
              </a:rPr>
              <a:t>Reporter’s Notes</a:t>
            </a:r>
            <a:r>
              <a:rPr sz="5400" spc="-20" dirty="0">
                <a:latin typeface="Arial"/>
                <a:cs typeface="Arial"/>
              </a:rPr>
              <a:t> </a:t>
            </a:r>
            <a:r>
              <a:rPr sz="5400" dirty="0">
                <a:latin typeface="Arial"/>
                <a:cs typeface="Arial"/>
              </a:rPr>
              <a:t>--</a:t>
            </a:r>
            <a:endParaRPr sz="5400">
              <a:latin typeface="Arial"/>
              <a:cs typeface="Arial"/>
            </a:endParaRPr>
          </a:p>
          <a:p>
            <a:pPr marL="455925">
              <a:lnSpc>
                <a:spcPts val="6095"/>
              </a:lnSpc>
            </a:pPr>
            <a:r>
              <a:rPr sz="5400" dirty="0">
                <a:latin typeface="Arial"/>
                <a:cs typeface="Arial"/>
              </a:rPr>
              <a:t>Who, What, Where,</a:t>
            </a:r>
            <a:r>
              <a:rPr sz="5400" spc="-120" dirty="0">
                <a:latin typeface="Arial"/>
                <a:cs typeface="Arial"/>
              </a:rPr>
              <a:t> </a:t>
            </a:r>
            <a:r>
              <a:rPr sz="5400" dirty="0">
                <a:latin typeface="Arial"/>
                <a:cs typeface="Arial"/>
              </a:rPr>
              <a:t>Wh</a:t>
            </a:r>
            <a:endParaRPr sz="5400">
              <a:latin typeface="Arial"/>
              <a:cs typeface="Arial"/>
            </a:endParaRPr>
          </a:p>
          <a:p>
            <a:pPr marL="455925">
              <a:lnSpc>
                <a:spcPts val="5456"/>
              </a:lnSpc>
            </a:pPr>
            <a:r>
              <a:rPr sz="5400" spc="-6" dirty="0">
                <a:latin typeface="Arial"/>
                <a:cs typeface="Arial"/>
              </a:rPr>
              <a:t>en, </a:t>
            </a:r>
            <a:r>
              <a:rPr sz="5400" dirty="0">
                <a:latin typeface="Arial"/>
                <a:cs typeface="Arial"/>
              </a:rPr>
              <a:t>Why,</a:t>
            </a:r>
            <a:r>
              <a:rPr sz="5400" spc="-30" dirty="0">
                <a:latin typeface="Arial"/>
                <a:cs typeface="Arial"/>
              </a:rPr>
              <a:t> </a:t>
            </a:r>
            <a:r>
              <a:rPr sz="5400" spc="-6" dirty="0">
                <a:latin typeface="Arial"/>
                <a:cs typeface="Arial"/>
              </a:rPr>
              <a:t>How</a:t>
            </a:r>
            <a:endParaRPr sz="5400">
              <a:latin typeface="Arial"/>
              <a:cs typeface="Arial"/>
            </a:endParaRPr>
          </a:p>
          <a:p>
            <a:pPr marL="455925" indent="-443226">
              <a:lnSpc>
                <a:spcPts val="10075"/>
              </a:lnSpc>
              <a:buSzPct val="171296"/>
              <a:buChar char="•"/>
              <a:tabLst>
                <a:tab pos="456561" algn="l"/>
              </a:tabLst>
            </a:pPr>
            <a:r>
              <a:rPr sz="5400" spc="-6" dirty="0">
                <a:latin typeface="Arial"/>
                <a:cs typeface="Arial"/>
              </a:rPr>
              <a:t>Organizers</a:t>
            </a:r>
            <a:endParaRPr sz="5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63114" y="189737"/>
            <a:ext cx="5034280" cy="100390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6"/>
              </a:spcBef>
              <a:tabLst>
                <a:tab pos="1817987" algn="l"/>
              </a:tabLst>
            </a:pPr>
            <a:r>
              <a:rPr sz="6400" spc="-6" dirty="0"/>
              <a:t>Text	Feat</a:t>
            </a:r>
            <a:r>
              <a:rPr sz="6400" spc="-26" dirty="0"/>
              <a:t>u</a:t>
            </a:r>
            <a:r>
              <a:rPr sz="6400" spc="-6" dirty="0"/>
              <a:t>res</a:t>
            </a:r>
            <a:endParaRPr sz="6400"/>
          </a:p>
        </p:txBody>
      </p:sp>
      <p:sp>
        <p:nvSpPr>
          <p:cNvPr id="3" name="object 3"/>
          <p:cNvSpPr/>
          <p:nvPr/>
        </p:nvSpPr>
        <p:spPr>
          <a:xfrm>
            <a:off x="2575560" y="1129538"/>
            <a:ext cx="5009516" cy="0"/>
          </a:xfrm>
          <a:custGeom>
            <a:avLst/>
            <a:gdLst/>
            <a:ahLst/>
            <a:cxnLst/>
            <a:rect l="l" t="t" r="r" b="b"/>
            <a:pathLst>
              <a:path w="5009515">
                <a:moveTo>
                  <a:pt x="0" y="0"/>
                </a:moveTo>
                <a:lnTo>
                  <a:pt x="5009388" y="0"/>
                </a:lnTo>
              </a:path>
            </a:pathLst>
          </a:custGeom>
          <a:ln w="5943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203756" y="2145284"/>
            <a:ext cx="7754620" cy="5183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164464" algn="ctr">
              <a:spcBef>
                <a:spcPts val="100"/>
              </a:spcBef>
            </a:pPr>
            <a:r>
              <a:rPr sz="4800" dirty="0">
                <a:latin typeface="Arial"/>
                <a:cs typeface="Arial"/>
              </a:rPr>
              <a:t>Text </a:t>
            </a:r>
            <a:r>
              <a:rPr sz="4800" spc="-6" dirty="0">
                <a:latin typeface="Arial"/>
                <a:cs typeface="Arial"/>
              </a:rPr>
              <a:t>features such as </a:t>
            </a:r>
            <a:r>
              <a:rPr sz="4800" dirty="0">
                <a:latin typeface="Arial"/>
                <a:cs typeface="Arial"/>
              </a:rPr>
              <a:t>titles,  </a:t>
            </a:r>
            <a:r>
              <a:rPr sz="4800" spc="-6" dirty="0">
                <a:latin typeface="Arial"/>
                <a:cs typeface="Arial"/>
              </a:rPr>
              <a:t>subtitles, </a:t>
            </a:r>
            <a:r>
              <a:rPr sz="4800" b="1" spc="-6" dirty="0">
                <a:latin typeface="Arial"/>
                <a:cs typeface="Arial"/>
              </a:rPr>
              <a:t>bold</a:t>
            </a:r>
            <a:r>
              <a:rPr sz="4800" spc="-6" dirty="0">
                <a:latin typeface="Arial"/>
                <a:cs typeface="Arial"/>
              </a:rPr>
              <a:t>, color, margin  notes, </a:t>
            </a:r>
            <a:r>
              <a:rPr sz="4800" dirty="0">
                <a:latin typeface="Arial"/>
                <a:cs typeface="Arial"/>
              </a:rPr>
              <a:t>etc. </a:t>
            </a:r>
            <a:r>
              <a:rPr sz="4800" spc="-6" dirty="0">
                <a:latin typeface="Arial"/>
                <a:cs typeface="Arial"/>
              </a:rPr>
              <a:t>are clues </a:t>
            </a:r>
            <a:r>
              <a:rPr sz="4800" dirty="0">
                <a:latin typeface="Arial"/>
                <a:cs typeface="Arial"/>
              </a:rPr>
              <a:t>to</a:t>
            </a:r>
            <a:r>
              <a:rPr sz="4800" spc="50" dirty="0">
                <a:latin typeface="Arial"/>
                <a:cs typeface="Arial"/>
              </a:rPr>
              <a:t> </a:t>
            </a:r>
            <a:r>
              <a:rPr sz="4800" spc="-6" dirty="0">
                <a:latin typeface="Arial"/>
                <a:cs typeface="Arial"/>
              </a:rPr>
              <a:t>a</a:t>
            </a:r>
            <a:endParaRPr sz="4800">
              <a:latin typeface="Arial"/>
              <a:cs typeface="Arial"/>
            </a:endParaRPr>
          </a:p>
          <a:p>
            <a:pPr marL="280667" marR="276857" indent="3176" algn="ctr">
              <a:tabLst>
                <a:tab pos="4214453" algn="l"/>
              </a:tabLst>
            </a:pPr>
            <a:r>
              <a:rPr sz="4800" dirty="0">
                <a:latin typeface="Arial"/>
                <a:cs typeface="Arial"/>
              </a:rPr>
              <a:t>text’s </a:t>
            </a:r>
            <a:r>
              <a:rPr sz="4800" spc="-6" dirty="0">
                <a:latin typeface="Arial"/>
                <a:cs typeface="Arial"/>
              </a:rPr>
              <a:t>most </a:t>
            </a:r>
            <a:r>
              <a:rPr sz="4800" spc="-10" dirty="0">
                <a:latin typeface="Arial"/>
                <a:cs typeface="Arial"/>
              </a:rPr>
              <a:t>important  </a:t>
            </a:r>
            <a:r>
              <a:rPr sz="4800" spc="-6" dirty="0">
                <a:latin typeface="Arial"/>
                <a:cs typeface="Arial"/>
              </a:rPr>
              <a:t>information</a:t>
            </a:r>
            <a:r>
              <a:rPr sz="4800" spc="50" dirty="0">
                <a:latin typeface="Arial"/>
                <a:cs typeface="Arial"/>
              </a:rPr>
              <a:t> </a:t>
            </a:r>
            <a:r>
              <a:rPr sz="4800" spc="-6" dirty="0">
                <a:latin typeface="Arial"/>
                <a:cs typeface="Arial"/>
              </a:rPr>
              <a:t>--	information  </a:t>
            </a:r>
            <a:r>
              <a:rPr sz="4800" dirty="0">
                <a:latin typeface="Arial"/>
                <a:cs typeface="Arial"/>
              </a:rPr>
              <a:t>you </a:t>
            </a:r>
            <a:r>
              <a:rPr sz="4800" spc="-6" dirty="0">
                <a:latin typeface="Arial"/>
                <a:cs typeface="Arial"/>
              </a:rPr>
              <a:t>may </a:t>
            </a:r>
            <a:r>
              <a:rPr sz="4800" dirty="0">
                <a:latin typeface="Arial"/>
                <a:cs typeface="Arial"/>
              </a:rPr>
              <a:t>want to include</a:t>
            </a:r>
            <a:r>
              <a:rPr sz="4800" spc="-50" dirty="0">
                <a:latin typeface="Arial"/>
                <a:cs typeface="Arial"/>
              </a:rPr>
              <a:t> </a:t>
            </a:r>
            <a:r>
              <a:rPr sz="4800" dirty="0">
                <a:latin typeface="Arial"/>
                <a:cs typeface="Arial"/>
              </a:rPr>
              <a:t>in  </a:t>
            </a:r>
            <a:r>
              <a:rPr sz="4800" spc="-6" dirty="0">
                <a:latin typeface="Arial"/>
                <a:cs typeface="Arial"/>
              </a:rPr>
              <a:t>your</a:t>
            </a:r>
            <a:r>
              <a:rPr sz="4800" spc="-10" dirty="0">
                <a:latin typeface="Arial"/>
                <a:cs typeface="Arial"/>
              </a:rPr>
              <a:t> </a:t>
            </a:r>
            <a:r>
              <a:rPr sz="4800" dirty="0">
                <a:latin typeface="Arial"/>
                <a:cs typeface="Arial"/>
              </a:rPr>
              <a:t>summary.</a:t>
            </a:r>
            <a:endParaRPr sz="48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35936" y="21793"/>
            <a:ext cx="5015866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6"/>
              </a:spcBef>
            </a:pPr>
            <a:r>
              <a:rPr sz="6400" spc="-6" dirty="0"/>
              <a:t>Vocabulary</a:t>
            </a:r>
            <a:endParaRPr sz="6400"/>
          </a:p>
        </p:txBody>
      </p:sp>
      <p:sp>
        <p:nvSpPr>
          <p:cNvPr id="4" name="object 4"/>
          <p:cNvSpPr txBox="1"/>
          <p:nvPr/>
        </p:nvSpPr>
        <p:spPr>
          <a:xfrm>
            <a:off x="836472" y="1697866"/>
            <a:ext cx="8815528" cy="59221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spcBef>
                <a:spcPts val="100"/>
              </a:spcBef>
            </a:pPr>
            <a:r>
              <a:rPr sz="4800" dirty="0">
                <a:latin typeface="Arial"/>
                <a:cs typeface="Arial"/>
              </a:rPr>
              <a:t>If </a:t>
            </a:r>
            <a:r>
              <a:rPr sz="4800" spc="-6" dirty="0">
                <a:latin typeface="Arial"/>
                <a:cs typeface="Arial"/>
              </a:rPr>
              <a:t>a </a:t>
            </a:r>
            <a:r>
              <a:rPr sz="4800" dirty="0">
                <a:latin typeface="Arial"/>
                <a:cs typeface="Arial"/>
              </a:rPr>
              <a:t>text </a:t>
            </a:r>
            <a:r>
              <a:rPr sz="4800" spc="-6" dirty="0">
                <a:latin typeface="Arial"/>
                <a:cs typeface="Arial"/>
              </a:rPr>
              <a:t>gives you a list </a:t>
            </a:r>
            <a:r>
              <a:rPr sz="4800" dirty="0">
                <a:latin typeface="Arial"/>
                <a:cs typeface="Arial"/>
              </a:rPr>
              <a:t>of  </a:t>
            </a:r>
            <a:r>
              <a:rPr sz="4800" spc="-10" dirty="0">
                <a:latin typeface="Arial"/>
                <a:cs typeface="Arial"/>
              </a:rPr>
              <a:t>important </a:t>
            </a:r>
            <a:r>
              <a:rPr sz="4800" spc="-6" dirty="0">
                <a:latin typeface="Arial"/>
                <a:cs typeface="Arial"/>
              </a:rPr>
              <a:t>vocabulary in it’s  preview, or your teacher  provides vocabulary prior </a:t>
            </a:r>
            <a:r>
              <a:rPr sz="4800" dirty="0">
                <a:latin typeface="Arial"/>
                <a:cs typeface="Arial"/>
              </a:rPr>
              <a:t>to </a:t>
            </a:r>
            <a:r>
              <a:rPr sz="4800" spc="-6" dirty="0">
                <a:latin typeface="Arial"/>
                <a:cs typeface="Arial"/>
              </a:rPr>
              <a:t>a  unit </a:t>
            </a:r>
            <a:r>
              <a:rPr sz="4800" dirty="0">
                <a:latin typeface="Arial"/>
                <a:cs typeface="Arial"/>
              </a:rPr>
              <a:t>of study, </a:t>
            </a:r>
            <a:r>
              <a:rPr sz="4800" spc="-6">
                <a:latin typeface="Arial"/>
                <a:cs typeface="Arial"/>
              </a:rPr>
              <a:t>use </a:t>
            </a:r>
            <a:r>
              <a:rPr sz="4800" spc="-6" smtClean="0">
                <a:latin typeface="Arial"/>
                <a:cs typeface="Arial"/>
              </a:rPr>
              <a:t>these</a:t>
            </a:r>
            <a:r>
              <a:rPr lang="en-GB" sz="4800" spc="-6" dirty="0" smtClean="0">
                <a:latin typeface="Arial"/>
                <a:cs typeface="Arial"/>
              </a:rPr>
              <a:t> </a:t>
            </a:r>
            <a:r>
              <a:rPr sz="4800" spc="-6" smtClean="0">
                <a:latin typeface="Arial"/>
                <a:cs typeface="Arial"/>
              </a:rPr>
              <a:t>vocabulary </a:t>
            </a:r>
            <a:r>
              <a:rPr sz="4800" spc="-6" dirty="0">
                <a:latin typeface="Arial"/>
                <a:cs typeface="Arial"/>
              </a:rPr>
              <a:t>words as  important information </a:t>
            </a:r>
            <a:r>
              <a:rPr sz="4800" dirty="0">
                <a:latin typeface="Arial"/>
                <a:cs typeface="Arial"/>
              </a:rPr>
              <a:t>that  </a:t>
            </a:r>
            <a:r>
              <a:rPr sz="4800" spc="-6" dirty="0">
                <a:latin typeface="Arial"/>
                <a:cs typeface="Arial"/>
              </a:rPr>
              <a:t>should be included in your  summary.</a:t>
            </a:r>
            <a:endParaRPr sz="48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22401" y="283590"/>
            <a:ext cx="6316472" cy="9361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6000" spc="-6" dirty="0"/>
              <a:t>Topic</a:t>
            </a:r>
            <a:r>
              <a:rPr sz="6000" spc="-60" dirty="0"/>
              <a:t> </a:t>
            </a:r>
            <a:r>
              <a:rPr sz="6000" spc="-6" dirty="0"/>
              <a:t>Sentence</a:t>
            </a:r>
            <a:endParaRPr sz="6000"/>
          </a:p>
        </p:txBody>
      </p:sp>
      <p:sp>
        <p:nvSpPr>
          <p:cNvPr id="4" name="object 4"/>
          <p:cNvSpPr txBox="1"/>
          <p:nvPr/>
        </p:nvSpPr>
        <p:spPr>
          <a:xfrm>
            <a:off x="660400" y="1760705"/>
            <a:ext cx="9067800" cy="5478295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065" marR="5080" indent="-636" algn="ctr">
              <a:lnSpc>
                <a:spcPct val="100899"/>
              </a:lnSpc>
              <a:spcBef>
                <a:spcPts val="56"/>
              </a:spcBef>
              <a:tabLst>
                <a:tab pos="3028285" algn="l"/>
                <a:tab pos="4395426" algn="l"/>
              </a:tabLst>
            </a:pPr>
            <a:r>
              <a:rPr sz="4400" dirty="0">
                <a:latin typeface="Arial"/>
                <a:cs typeface="Arial"/>
              </a:rPr>
              <a:t>When reading a short text,  identify the topic sentence in  each</a:t>
            </a:r>
            <a:r>
              <a:rPr sz="4400" spc="-10" dirty="0">
                <a:latin typeface="Arial"/>
                <a:cs typeface="Arial"/>
              </a:rPr>
              <a:t> </a:t>
            </a:r>
            <a:r>
              <a:rPr sz="4400" dirty="0">
                <a:latin typeface="Arial"/>
                <a:cs typeface="Arial"/>
              </a:rPr>
              <a:t>paragraph.	A topic  sentence holds the most  important information in a  paragraph.	Therefore, a  summary can be written simply  by paraphrasing the topic  sentences into your own</a:t>
            </a:r>
            <a:r>
              <a:rPr sz="4400" spc="-86" dirty="0">
                <a:latin typeface="Arial"/>
                <a:cs typeface="Arial"/>
              </a:rPr>
              <a:t> </a:t>
            </a:r>
            <a:r>
              <a:rPr sz="4400" dirty="0">
                <a:latin typeface="Arial"/>
                <a:cs typeface="Arial"/>
              </a:rPr>
              <a:t>words.</a:t>
            </a:r>
            <a:endParaRPr sz="4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8000" y="305153"/>
            <a:ext cx="9144000" cy="78290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6"/>
              </a:spcBef>
            </a:pPr>
            <a:r>
              <a:rPr spc="-6" dirty="0"/>
              <a:t>Reporter’s</a:t>
            </a:r>
            <a:r>
              <a:rPr spc="-86" dirty="0"/>
              <a:t> </a:t>
            </a:r>
            <a:r>
              <a:rPr spc="-6" dirty="0"/>
              <a:t>Notes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31800" y="1391910"/>
            <a:ext cx="8915400" cy="63042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3523">
              <a:spcBef>
                <a:spcPts val="100"/>
              </a:spcBef>
            </a:pPr>
            <a:endParaRPr lang="en-GB" sz="1400" i="1" dirty="0" smtClean="0">
              <a:latin typeface="Arial"/>
              <a:cs typeface="Arial"/>
            </a:endParaRPr>
          </a:p>
          <a:p>
            <a:pPr marL="263523">
              <a:spcBef>
                <a:spcPts val="100"/>
              </a:spcBef>
            </a:pPr>
            <a:r>
              <a:rPr sz="5900" i="1" smtClean="0">
                <a:latin typeface="Arial"/>
                <a:cs typeface="Arial"/>
              </a:rPr>
              <a:t>Who</a:t>
            </a:r>
            <a:r>
              <a:rPr sz="5900" i="1" dirty="0">
                <a:latin typeface="Arial"/>
                <a:cs typeface="Arial"/>
              </a:rPr>
              <a:t>? What?</a:t>
            </a:r>
            <a:r>
              <a:rPr sz="5900" i="1" spc="-60" dirty="0">
                <a:latin typeface="Arial"/>
                <a:cs typeface="Arial"/>
              </a:rPr>
              <a:t> </a:t>
            </a:r>
            <a:r>
              <a:rPr sz="5900" i="1" dirty="0">
                <a:latin typeface="Arial"/>
                <a:cs typeface="Arial"/>
              </a:rPr>
              <a:t>Where?</a:t>
            </a:r>
            <a:endParaRPr sz="5900">
              <a:latin typeface="Arial"/>
              <a:cs typeface="Arial"/>
            </a:endParaRPr>
          </a:p>
          <a:p>
            <a:pPr marL="535300"/>
            <a:r>
              <a:rPr sz="5900" i="1" dirty="0">
                <a:latin typeface="Arial"/>
                <a:cs typeface="Arial"/>
              </a:rPr>
              <a:t>When? </a:t>
            </a:r>
            <a:r>
              <a:rPr sz="5900" i="1" spc="-6" dirty="0">
                <a:latin typeface="Arial"/>
                <a:cs typeface="Arial"/>
              </a:rPr>
              <a:t>Why</a:t>
            </a:r>
            <a:r>
              <a:rPr sz="5900" i="1" spc="-6">
                <a:latin typeface="Arial"/>
                <a:cs typeface="Arial"/>
              </a:rPr>
              <a:t>?</a:t>
            </a:r>
            <a:r>
              <a:rPr sz="5900" i="1" spc="-30">
                <a:latin typeface="Arial"/>
                <a:cs typeface="Arial"/>
              </a:rPr>
              <a:t> </a:t>
            </a:r>
            <a:r>
              <a:rPr sz="5900" i="1" smtClean="0">
                <a:latin typeface="Arial"/>
                <a:cs typeface="Arial"/>
              </a:rPr>
              <a:t>How?</a:t>
            </a:r>
            <a:endParaRPr lang="en-GB" sz="5900" i="1" dirty="0">
              <a:latin typeface="Arial"/>
              <a:cs typeface="Arial"/>
            </a:endParaRPr>
          </a:p>
          <a:p>
            <a:pPr marL="535300"/>
            <a:r>
              <a:rPr sz="4600" spc="-6" smtClean="0">
                <a:latin typeface="Arial"/>
                <a:cs typeface="Arial"/>
              </a:rPr>
              <a:t>Identify </a:t>
            </a:r>
            <a:r>
              <a:rPr sz="4600" spc="-6" dirty="0">
                <a:latin typeface="Arial"/>
                <a:cs typeface="Arial"/>
              </a:rPr>
              <a:t>the answer to each of  the</a:t>
            </a:r>
            <a:r>
              <a:rPr sz="4600" dirty="0">
                <a:latin typeface="Arial"/>
                <a:cs typeface="Arial"/>
              </a:rPr>
              <a:t> </a:t>
            </a:r>
            <a:r>
              <a:rPr sz="4600" spc="-6" dirty="0">
                <a:latin typeface="Arial"/>
                <a:cs typeface="Arial"/>
              </a:rPr>
              <a:t>above</a:t>
            </a:r>
            <a:r>
              <a:rPr sz="4600" spc="26" dirty="0">
                <a:latin typeface="Arial"/>
                <a:cs typeface="Arial"/>
              </a:rPr>
              <a:t> </a:t>
            </a:r>
            <a:r>
              <a:rPr sz="4600" spc="-6" dirty="0">
                <a:latin typeface="Arial"/>
                <a:cs typeface="Arial"/>
              </a:rPr>
              <a:t>items.	Take your  answers, write them into  paragraph form and you have  the framework for your  summary.</a:t>
            </a:r>
            <a:endParaRPr sz="46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81655" y="28144"/>
            <a:ext cx="3996690" cy="100390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6"/>
              </a:spcBef>
            </a:pPr>
            <a:r>
              <a:rPr sz="6400" spc="-6" dirty="0"/>
              <a:t>Orga</a:t>
            </a:r>
            <a:r>
              <a:rPr sz="6400" spc="-26" dirty="0"/>
              <a:t>n</a:t>
            </a:r>
            <a:r>
              <a:rPr sz="6400" spc="-6" dirty="0"/>
              <a:t>izers</a:t>
            </a:r>
            <a:endParaRPr sz="6400"/>
          </a:p>
        </p:txBody>
      </p:sp>
      <p:sp>
        <p:nvSpPr>
          <p:cNvPr id="3" name="object 3"/>
          <p:cNvSpPr/>
          <p:nvPr/>
        </p:nvSpPr>
        <p:spPr>
          <a:xfrm>
            <a:off x="3093720" y="968247"/>
            <a:ext cx="3971926" cy="0"/>
          </a:xfrm>
          <a:custGeom>
            <a:avLst/>
            <a:gdLst/>
            <a:ahLst/>
            <a:cxnLst/>
            <a:rect l="l" t="t" r="r" b="b"/>
            <a:pathLst>
              <a:path w="3971925">
                <a:moveTo>
                  <a:pt x="0" y="0"/>
                </a:moveTo>
                <a:lnTo>
                  <a:pt x="3971544" y="0"/>
                </a:lnTo>
              </a:path>
            </a:pathLst>
          </a:custGeom>
          <a:ln w="5943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28574" y="1621666"/>
            <a:ext cx="8266226" cy="59221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636" algn="ctr">
              <a:spcBef>
                <a:spcPts val="100"/>
              </a:spcBef>
            </a:pPr>
            <a:r>
              <a:rPr sz="4800" dirty="0">
                <a:latin typeface="Arial"/>
                <a:cs typeface="Arial"/>
              </a:rPr>
              <a:t>The </a:t>
            </a:r>
            <a:r>
              <a:rPr sz="4800" spc="-6" dirty="0">
                <a:latin typeface="Arial"/>
                <a:cs typeface="Arial"/>
              </a:rPr>
              <a:t>following </a:t>
            </a:r>
            <a:r>
              <a:rPr sz="4800" dirty="0">
                <a:latin typeface="Arial"/>
                <a:cs typeface="Arial"/>
              </a:rPr>
              <a:t>slides </a:t>
            </a:r>
            <a:r>
              <a:rPr sz="4800" spc="-6" dirty="0">
                <a:latin typeface="Arial"/>
                <a:cs typeface="Arial"/>
              </a:rPr>
              <a:t>show  examples </a:t>
            </a:r>
            <a:r>
              <a:rPr sz="4800" dirty="0">
                <a:latin typeface="Arial"/>
                <a:cs typeface="Arial"/>
              </a:rPr>
              <a:t>of </a:t>
            </a:r>
            <a:r>
              <a:rPr sz="4800" spc="-6" dirty="0">
                <a:latin typeface="Arial"/>
                <a:cs typeface="Arial"/>
              </a:rPr>
              <a:t>organizers </a:t>
            </a:r>
            <a:r>
              <a:rPr sz="4800" dirty="0">
                <a:latin typeface="Arial"/>
                <a:cs typeface="Arial"/>
              </a:rPr>
              <a:t>that  will assist you with  </a:t>
            </a:r>
            <a:r>
              <a:rPr sz="4800" spc="-6" dirty="0">
                <a:latin typeface="Arial"/>
                <a:cs typeface="Arial"/>
              </a:rPr>
              <a:t>summarizing. You can also  </a:t>
            </a:r>
            <a:r>
              <a:rPr sz="4800" dirty="0">
                <a:latin typeface="Arial"/>
                <a:cs typeface="Arial"/>
              </a:rPr>
              <a:t>find </a:t>
            </a:r>
            <a:r>
              <a:rPr sz="4800" spc="-6" dirty="0">
                <a:latin typeface="Arial"/>
                <a:cs typeface="Arial"/>
              </a:rPr>
              <a:t>these organizers </a:t>
            </a:r>
            <a:r>
              <a:rPr sz="4800" dirty="0">
                <a:latin typeface="Arial"/>
                <a:cs typeface="Arial"/>
              </a:rPr>
              <a:t>on</a:t>
            </a:r>
            <a:r>
              <a:rPr sz="4800" spc="40" dirty="0">
                <a:latin typeface="Arial"/>
                <a:cs typeface="Arial"/>
              </a:rPr>
              <a:t> </a:t>
            </a:r>
            <a:r>
              <a:rPr sz="4800" dirty="0">
                <a:latin typeface="Arial"/>
                <a:cs typeface="Arial"/>
              </a:rPr>
              <a:t>Ms.</a:t>
            </a:r>
            <a:endParaRPr sz="4800">
              <a:latin typeface="Arial"/>
              <a:cs typeface="Arial"/>
            </a:endParaRPr>
          </a:p>
          <a:p>
            <a:pPr marL="154304" marR="147319" algn="ctr"/>
            <a:r>
              <a:rPr sz="4800" spc="-6" dirty="0">
                <a:latin typeface="Arial"/>
                <a:cs typeface="Arial"/>
              </a:rPr>
              <a:t>McAllister’s </a:t>
            </a:r>
            <a:r>
              <a:rPr sz="4800" dirty="0">
                <a:latin typeface="Arial"/>
                <a:cs typeface="Arial"/>
              </a:rPr>
              <a:t>SWIFT</a:t>
            </a:r>
            <a:r>
              <a:rPr sz="4800" spc="-90" dirty="0">
                <a:latin typeface="Arial"/>
                <a:cs typeface="Arial"/>
              </a:rPr>
              <a:t> </a:t>
            </a:r>
            <a:r>
              <a:rPr sz="4800" spc="-6" dirty="0">
                <a:latin typeface="Arial"/>
                <a:cs typeface="Arial"/>
              </a:rPr>
              <a:t>website  under documents </a:t>
            </a:r>
            <a:r>
              <a:rPr sz="4800" dirty="0">
                <a:latin typeface="Arial"/>
                <a:cs typeface="Arial"/>
              </a:rPr>
              <a:t>-  </a:t>
            </a:r>
            <a:r>
              <a:rPr sz="4800" spc="-6" dirty="0">
                <a:latin typeface="Arial"/>
                <a:cs typeface="Arial"/>
              </a:rPr>
              <a:t>organizers.</a:t>
            </a:r>
            <a:endParaRPr sz="48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7001" y="304801"/>
            <a:ext cx="9866410" cy="67819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7501" y="800025"/>
            <a:ext cx="9512412" cy="60071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47800" y="17463"/>
            <a:ext cx="7264400" cy="75882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30782" y="659639"/>
            <a:ext cx="7298056" cy="59214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algn="ctr">
              <a:spcBef>
                <a:spcPts val="96"/>
              </a:spcBef>
              <a:tabLst>
                <a:tab pos="4846272" algn="l"/>
                <a:tab pos="5749233" algn="l"/>
              </a:tabLst>
            </a:pPr>
            <a:r>
              <a:rPr sz="6400" spc="-6" dirty="0">
                <a:latin typeface="Arial"/>
                <a:cs typeface="Arial"/>
              </a:rPr>
              <a:t>Remember,  summarizing is a  powerful</a:t>
            </a:r>
            <a:r>
              <a:rPr sz="6400" spc="26" dirty="0">
                <a:latin typeface="Arial"/>
                <a:cs typeface="Arial"/>
              </a:rPr>
              <a:t> </a:t>
            </a:r>
            <a:r>
              <a:rPr sz="6400" spc="-6" dirty="0">
                <a:latin typeface="Arial"/>
                <a:cs typeface="Arial"/>
              </a:rPr>
              <a:t>tool</a:t>
            </a:r>
            <a:r>
              <a:rPr sz="6400" dirty="0">
                <a:latin typeface="Arial"/>
                <a:cs typeface="Arial"/>
              </a:rPr>
              <a:t>	</a:t>
            </a:r>
            <a:r>
              <a:rPr sz="6400" spc="-6" dirty="0">
                <a:latin typeface="Arial"/>
                <a:cs typeface="Arial"/>
              </a:rPr>
              <a:t>to</a:t>
            </a:r>
            <a:r>
              <a:rPr sz="6400" dirty="0">
                <a:latin typeface="Arial"/>
                <a:cs typeface="Arial"/>
              </a:rPr>
              <a:t>	</a:t>
            </a:r>
            <a:r>
              <a:rPr sz="6400" spc="-6" dirty="0">
                <a:latin typeface="Arial"/>
                <a:cs typeface="Arial"/>
              </a:rPr>
              <a:t>help  you understand and  remember what you  read.</a:t>
            </a:r>
            <a:endParaRPr sz="6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26973" y="1878966"/>
            <a:ext cx="8107046" cy="493660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spcBef>
                <a:spcPts val="96"/>
              </a:spcBef>
              <a:tabLst>
                <a:tab pos="915660" algn="l"/>
                <a:tab pos="1547480" algn="l"/>
                <a:tab pos="1593200" algn="l"/>
                <a:tab pos="1727818" algn="l"/>
                <a:tab pos="2359636" algn="l"/>
                <a:tab pos="3354036" algn="l"/>
                <a:tab pos="3895051" algn="l"/>
                <a:tab pos="5613979" algn="l"/>
              </a:tabLst>
            </a:pPr>
            <a:r>
              <a:rPr sz="6400" spc="-6" dirty="0">
                <a:solidFill>
                  <a:schemeClr val="tx1"/>
                </a:solidFill>
              </a:rPr>
              <a:t>When	you	</a:t>
            </a:r>
            <a:r>
              <a:rPr sz="6400" dirty="0">
                <a:solidFill>
                  <a:schemeClr val="tx1"/>
                </a:solidFill>
              </a:rPr>
              <a:t>s</a:t>
            </a:r>
            <a:r>
              <a:rPr sz="6400" spc="-6" dirty="0">
                <a:solidFill>
                  <a:schemeClr val="tx1"/>
                </a:solidFill>
              </a:rPr>
              <a:t>ummarize,  you	restate</a:t>
            </a:r>
            <a:r>
              <a:rPr sz="6400" spc="40" dirty="0">
                <a:solidFill>
                  <a:schemeClr val="tx1"/>
                </a:solidFill>
              </a:rPr>
              <a:t> </a:t>
            </a:r>
            <a:r>
              <a:rPr sz="6400" spc="-6" dirty="0">
                <a:solidFill>
                  <a:schemeClr val="tx1"/>
                </a:solidFill>
              </a:rPr>
              <a:t>the	most  important information  of	a		text,	using your  own			words.</a:t>
            </a:r>
            <a:endParaRPr sz="64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63725" y="232411"/>
            <a:ext cx="7432676" cy="69063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spcBef>
                <a:spcPts val="96"/>
              </a:spcBef>
              <a:tabLst>
                <a:tab pos="1367142" algn="l"/>
                <a:tab pos="3082895" algn="l"/>
              </a:tabLst>
            </a:pPr>
            <a:r>
              <a:rPr sz="6400" spc="-6" dirty="0">
                <a:latin typeface="Arial"/>
                <a:cs typeface="Arial"/>
              </a:rPr>
              <a:t>A summary can be  completed</a:t>
            </a:r>
            <a:r>
              <a:rPr sz="6400" dirty="0">
                <a:latin typeface="Arial"/>
                <a:cs typeface="Arial"/>
              </a:rPr>
              <a:t> </a:t>
            </a:r>
            <a:r>
              <a:rPr sz="6400" spc="-6" dirty="0">
                <a:latin typeface="Arial"/>
                <a:cs typeface="Arial"/>
              </a:rPr>
              <a:t>in</a:t>
            </a:r>
            <a:r>
              <a:rPr sz="6400" spc="-26" dirty="0">
                <a:latin typeface="Arial"/>
                <a:cs typeface="Arial"/>
              </a:rPr>
              <a:t> </a:t>
            </a:r>
            <a:r>
              <a:rPr sz="6400" spc="-6" dirty="0">
                <a:latin typeface="Arial"/>
                <a:cs typeface="Arial"/>
              </a:rPr>
              <a:t>writing,  but	also	orally,  dramatically,  artistically, visually,  physically or  musically.</a:t>
            </a:r>
            <a:endParaRPr sz="6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70761" y="2853689"/>
            <a:ext cx="4703446" cy="31547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55925" indent="-443226">
              <a:lnSpc>
                <a:spcPts val="6145"/>
              </a:lnSpc>
              <a:buSzPct val="170535"/>
              <a:buChar char="•"/>
              <a:tabLst>
                <a:tab pos="456561" algn="l"/>
              </a:tabLst>
            </a:pPr>
            <a:r>
              <a:rPr sz="5600" dirty="0">
                <a:latin typeface="Arial"/>
                <a:cs typeface="Arial"/>
              </a:rPr>
              <a:t>Keeping</a:t>
            </a:r>
            <a:endParaRPr sz="5600">
              <a:latin typeface="Arial"/>
              <a:cs typeface="Arial"/>
            </a:endParaRPr>
          </a:p>
          <a:p>
            <a:pPr marL="455925" indent="-443226">
              <a:lnSpc>
                <a:spcPts val="8520"/>
              </a:lnSpc>
              <a:buSzPct val="170535"/>
              <a:buChar char="•"/>
              <a:tabLst>
                <a:tab pos="456561" algn="l"/>
              </a:tabLst>
            </a:pPr>
            <a:r>
              <a:rPr sz="5600" dirty="0">
                <a:latin typeface="Arial"/>
                <a:cs typeface="Arial"/>
              </a:rPr>
              <a:t>Deleting</a:t>
            </a:r>
            <a:endParaRPr sz="5600">
              <a:latin typeface="Arial"/>
              <a:cs typeface="Arial"/>
            </a:endParaRPr>
          </a:p>
          <a:p>
            <a:pPr marL="455925" indent="-443226">
              <a:lnSpc>
                <a:spcPts val="9990"/>
              </a:lnSpc>
              <a:buSzPct val="170535"/>
              <a:buChar char="•"/>
              <a:tabLst>
                <a:tab pos="456561" algn="l"/>
              </a:tabLst>
            </a:pPr>
            <a:r>
              <a:rPr sz="5600" dirty="0">
                <a:latin typeface="Arial"/>
                <a:cs typeface="Arial"/>
              </a:rPr>
              <a:t>Paraphrasi</a:t>
            </a:r>
            <a:r>
              <a:rPr sz="5600" spc="6" dirty="0">
                <a:latin typeface="Arial"/>
                <a:cs typeface="Arial"/>
              </a:rPr>
              <a:t>n</a:t>
            </a:r>
            <a:r>
              <a:rPr sz="5600" dirty="0">
                <a:latin typeface="Arial"/>
                <a:cs typeface="Arial"/>
              </a:rPr>
              <a:t>g</a:t>
            </a:r>
            <a:endParaRPr sz="5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174494" y="634060"/>
            <a:ext cx="5809616" cy="100390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6"/>
              </a:spcBef>
            </a:pPr>
            <a:r>
              <a:rPr sz="6400" spc="-6" dirty="0"/>
              <a:t>Summarizing</a:t>
            </a:r>
            <a:r>
              <a:rPr sz="6400" spc="-16" dirty="0"/>
              <a:t> </a:t>
            </a:r>
            <a:r>
              <a:rPr sz="6400" spc="-6" dirty="0"/>
              <a:t>is:</a:t>
            </a:r>
            <a:endParaRPr sz="6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389503" y="573786"/>
            <a:ext cx="338074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7200" spc="-6" dirty="0">
                <a:latin typeface="Arial"/>
                <a:cs typeface="Arial"/>
              </a:rPr>
              <a:t>Keeping</a:t>
            </a:r>
            <a:endParaRPr sz="72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401568" y="1631696"/>
            <a:ext cx="3357879" cy="0"/>
          </a:xfrm>
          <a:custGeom>
            <a:avLst/>
            <a:gdLst/>
            <a:ahLst/>
            <a:cxnLst/>
            <a:rect l="l" t="t" r="r" b="b"/>
            <a:pathLst>
              <a:path w="3357879">
                <a:moveTo>
                  <a:pt x="0" y="0"/>
                </a:moveTo>
                <a:lnTo>
                  <a:pt x="3357372" y="0"/>
                </a:lnTo>
              </a:path>
            </a:pathLst>
          </a:custGeom>
          <a:ln w="6705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251001" y="2651201"/>
            <a:ext cx="7658734" cy="296683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906" algn="ctr">
              <a:spcBef>
                <a:spcPts val="96"/>
              </a:spcBef>
              <a:tabLst>
                <a:tab pos="1593200" algn="l"/>
              </a:tabLst>
            </a:pPr>
            <a:r>
              <a:rPr sz="6400" spc="-6" dirty="0">
                <a:latin typeface="Arial"/>
                <a:cs typeface="Arial"/>
              </a:rPr>
              <a:t>Keep only the  </a:t>
            </a:r>
            <a:r>
              <a:rPr sz="6400" i="1" spc="-6" dirty="0">
                <a:latin typeface="Arial"/>
                <a:cs typeface="Arial"/>
              </a:rPr>
              <a:t>important</a:t>
            </a:r>
            <a:r>
              <a:rPr sz="6400" i="1" spc="-26" dirty="0">
                <a:latin typeface="Arial"/>
                <a:cs typeface="Arial"/>
              </a:rPr>
              <a:t> </a:t>
            </a:r>
            <a:r>
              <a:rPr sz="6400" spc="-6" dirty="0">
                <a:latin typeface="Arial"/>
                <a:cs typeface="Arial"/>
              </a:rPr>
              <a:t>information  and	main</a:t>
            </a:r>
            <a:r>
              <a:rPr sz="6400" spc="6" dirty="0">
                <a:latin typeface="Arial"/>
                <a:cs typeface="Arial"/>
              </a:rPr>
              <a:t> </a:t>
            </a:r>
            <a:r>
              <a:rPr sz="6400" spc="-6" dirty="0">
                <a:latin typeface="Arial"/>
                <a:cs typeface="Arial"/>
              </a:rPr>
              <a:t>ideas.</a:t>
            </a:r>
            <a:endParaRPr sz="6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389504" y="625856"/>
            <a:ext cx="337947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7200" spc="-6" dirty="0">
                <a:latin typeface="Arial"/>
                <a:cs typeface="Arial"/>
              </a:rPr>
              <a:t>Deleting</a:t>
            </a:r>
            <a:endParaRPr sz="72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401568" y="1683766"/>
            <a:ext cx="3355976" cy="0"/>
          </a:xfrm>
          <a:custGeom>
            <a:avLst/>
            <a:gdLst/>
            <a:ahLst/>
            <a:cxnLst/>
            <a:rect l="l" t="t" r="r" b="b"/>
            <a:pathLst>
              <a:path w="3355975">
                <a:moveTo>
                  <a:pt x="0" y="0"/>
                </a:moveTo>
                <a:lnTo>
                  <a:pt x="3355847" y="0"/>
                </a:lnTo>
              </a:path>
            </a:pathLst>
          </a:custGeom>
          <a:ln w="6705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452117" y="2703398"/>
            <a:ext cx="7254240" cy="296683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540" algn="ctr">
              <a:spcBef>
                <a:spcPts val="96"/>
              </a:spcBef>
            </a:pPr>
            <a:r>
              <a:rPr sz="6400" i="1" spc="-6" dirty="0">
                <a:latin typeface="Arial"/>
                <a:cs typeface="Arial"/>
              </a:rPr>
              <a:t>Do not </a:t>
            </a:r>
            <a:r>
              <a:rPr sz="6400" spc="-6" dirty="0">
                <a:latin typeface="Arial"/>
                <a:cs typeface="Arial"/>
              </a:rPr>
              <a:t>include  supporting </a:t>
            </a:r>
            <a:r>
              <a:rPr sz="6400" spc="-10" dirty="0">
                <a:latin typeface="Arial"/>
                <a:cs typeface="Arial"/>
              </a:rPr>
              <a:t>details </a:t>
            </a:r>
            <a:r>
              <a:rPr sz="6400" spc="-6" dirty="0">
                <a:latin typeface="Arial"/>
                <a:cs typeface="Arial"/>
              </a:rPr>
              <a:t>in  your</a:t>
            </a:r>
            <a:r>
              <a:rPr sz="6400" spc="-16" dirty="0">
                <a:latin typeface="Arial"/>
                <a:cs typeface="Arial"/>
              </a:rPr>
              <a:t> </a:t>
            </a:r>
            <a:r>
              <a:rPr sz="6400" spc="-6" dirty="0">
                <a:latin typeface="Arial"/>
                <a:cs typeface="Arial"/>
              </a:rPr>
              <a:t>summary.</a:t>
            </a:r>
            <a:endParaRPr sz="6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46706" y="1650873"/>
            <a:ext cx="5465446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7200" spc="-6" dirty="0">
                <a:latin typeface="Arial"/>
                <a:cs typeface="Arial"/>
              </a:rPr>
              <a:t>Paraphrasing</a:t>
            </a:r>
            <a:endParaRPr sz="72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59151" y="2708656"/>
            <a:ext cx="5440680" cy="0"/>
          </a:xfrm>
          <a:custGeom>
            <a:avLst/>
            <a:gdLst/>
            <a:ahLst/>
            <a:cxnLst/>
            <a:rect l="l" t="t" r="r" b="b"/>
            <a:pathLst>
              <a:path w="5440680">
                <a:moveTo>
                  <a:pt x="0" y="0"/>
                </a:moveTo>
                <a:lnTo>
                  <a:pt x="5440680" y="0"/>
                </a:lnTo>
              </a:path>
            </a:pathLst>
          </a:custGeom>
          <a:ln w="6705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048308" y="3728416"/>
            <a:ext cx="8063866" cy="99706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6"/>
              </a:spcBef>
            </a:pPr>
            <a:r>
              <a:rPr sz="6400" spc="-6" dirty="0">
                <a:latin typeface="Arial"/>
                <a:cs typeface="Arial"/>
              </a:rPr>
              <a:t>Use your own</a:t>
            </a:r>
            <a:r>
              <a:rPr sz="6400" spc="-26" dirty="0">
                <a:latin typeface="Arial"/>
                <a:cs typeface="Arial"/>
              </a:rPr>
              <a:t> </a:t>
            </a:r>
            <a:r>
              <a:rPr sz="6400" spc="-6" dirty="0">
                <a:latin typeface="Arial"/>
                <a:cs typeface="Arial"/>
              </a:rPr>
              <a:t>words!!!</a:t>
            </a:r>
            <a:endParaRPr sz="6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61085" y="174498"/>
            <a:ext cx="7837170" cy="59214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indent="636" algn="ctr">
              <a:spcBef>
                <a:spcPts val="96"/>
              </a:spcBef>
              <a:tabLst>
                <a:tab pos="4573224" algn="l"/>
              </a:tabLst>
            </a:pPr>
            <a:r>
              <a:rPr sz="6400" spc="-6" dirty="0">
                <a:latin typeface="Arial"/>
                <a:cs typeface="Arial"/>
              </a:rPr>
              <a:t>the </a:t>
            </a:r>
            <a:r>
              <a:rPr sz="6400" spc="-10" dirty="0">
                <a:latin typeface="Arial"/>
                <a:cs typeface="Arial"/>
              </a:rPr>
              <a:t>author’s  </a:t>
            </a:r>
            <a:r>
              <a:rPr sz="6400" spc="-6" dirty="0">
                <a:latin typeface="Arial"/>
                <a:cs typeface="Arial"/>
              </a:rPr>
              <a:t>arguments and  </a:t>
            </a:r>
            <a:r>
              <a:rPr sz="6400" spc="-10" dirty="0">
                <a:latin typeface="Arial"/>
                <a:cs typeface="Arial"/>
              </a:rPr>
              <a:t>details;</a:t>
            </a:r>
            <a:r>
              <a:rPr sz="6400" spc="50" dirty="0">
                <a:latin typeface="Arial"/>
                <a:cs typeface="Arial"/>
              </a:rPr>
              <a:t> </a:t>
            </a:r>
            <a:r>
              <a:rPr sz="6400" spc="-6" dirty="0">
                <a:latin typeface="Arial"/>
                <a:cs typeface="Arial"/>
              </a:rPr>
              <a:t>they	are not  the </a:t>
            </a:r>
            <a:r>
              <a:rPr sz="6400" spc="-10" dirty="0">
                <a:latin typeface="Arial"/>
                <a:cs typeface="Arial"/>
              </a:rPr>
              <a:t>place </a:t>
            </a:r>
            <a:r>
              <a:rPr sz="6400" spc="-6" dirty="0">
                <a:latin typeface="Arial"/>
                <a:cs typeface="Arial"/>
              </a:rPr>
              <a:t>for </a:t>
            </a:r>
            <a:r>
              <a:rPr sz="6400" spc="-10" dirty="0">
                <a:latin typeface="Arial"/>
                <a:cs typeface="Arial"/>
              </a:rPr>
              <a:t>personal  </a:t>
            </a:r>
            <a:r>
              <a:rPr sz="6400" spc="-6" dirty="0">
                <a:latin typeface="Arial"/>
                <a:cs typeface="Arial"/>
              </a:rPr>
              <a:t>opinions or  </a:t>
            </a:r>
            <a:r>
              <a:rPr sz="6400" spc="-10" dirty="0">
                <a:latin typeface="Arial"/>
                <a:cs typeface="Arial"/>
              </a:rPr>
              <a:t>judgments.”</a:t>
            </a:r>
            <a:endParaRPr sz="6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17</TotalTime>
  <Words>393</Words>
  <Application>Microsoft Office PowerPoint</Application>
  <PresentationFormat>Custom</PresentationFormat>
  <Paragraphs>68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Module</vt:lpstr>
      <vt:lpstr>Summary Writing   By Tanveer Ahmed Visiting Lecturer The Islamia University of Bahawalpur </vt:lpstr>
      <vt:lpstr>Slide 2</vt:lpstr>
      <vt:lpstr>When you summarize,  you restate the most  important information  of a  text, using your  own   words.</vt:lpstr>
      <vt:lpstr>Slide 4</vt:lpstr>
      <vt:lpstr>Summarizing is:</vt:lpstr>
      <vt:lpstr>Slide 6</vt:lpstr>
      <vt:lpstr>Slide 7</vt:lpstr>
      <vt:lpstr>Slide 8</vt:lpstr>
      <vt:lpstr>Slide 9</vt:lpstr>
      <vt:lpstr>Summaries should be  between 10 to 25  percent of the original  text’s length (1  percent for novels).</vt:lpstr>
      <vt:lpstr>Slide 11</vt:lpstr>
      <vt:lpstr>Slide 12</vt:lpstr>
      <vt:lpstr>Slide 13</vt:lpstr>
      <vt:lpstr>Slide 14</vt:lpstr>
      <vt:lpstr>Now, summarize the text  from the previous slide  either in writing or orally. Remember to paraphrase.</vt:lpstr>
      <vt:lpstr>Slide 16</vt:lpstr>
      <vt:lpstr>Slide 17</vt:lpstr>
      <vt:lpstr>Slide 18</vt:lpstr>
      <vt:lpstr>Slide 19</vt:lpstr>
      <vt:lpstr>Slide 20</vt:lpstr>
      <vt:lpstr>Text Features</vt:lpstr>
      <vt:lpstr>Vocabulary</vt:lpstr>
      <vt:lpstr>Topic Sentence</vt:lpstr>
      <vt:lpstr>Reporter’s Notes</vt:lpstr>
      <vt:lpstr>Organizers</vt:lpstr>
      <vt:lpstr>Slide 26</vt:lpstr>
      <vt:lpstr>Slide 27</vt:lpstr>
      <vt:lpstr>Slide 28</vt:lpstr>
      <vt:lpstr>Slide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Summarizing</dc:title>
  <dc:creator>merry warraich</dc:creator>
  <cp:lastModifiedBy>CLASSIC</cp:lastModifiedBy>
  <cp:revision>8</cp:revision>
  <dcterms:created xsi:type="dcterms:W3CDTF">2018-03-29T16:58:01Z</dcterms:created>
  <dcterms:modified xsi:type="dcterms:W3CDTF">2020-03-29T21:42:00Z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2014-04-03T00:00:00Z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2018-03-29T00:00:00Z</vt:filetime>
  </property>
</Properties>
</file>